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5"/>
  </p:notesMasterIdLst>
  <p:sldIdLst>
    <p:sldId id="384" r:id="rId2"/>
    <p:sldId id="487" r:id="rId3"/>
    <p:sldId id="533" r:id="rId4"/>
    <p:sldId id="532" r:id="rId5"/>
    <p:sldId id="509" r:id="rId6"/>
    <p:sldId id="485" r:id="rId7"/>
    <p:sldId id="500" r:id="rId8"/>
    <p:sldId id="510" r:id="rId9"/>
    <p:sldId id="501" r:id="rId10"/>
    <p:sldId id="472" r:id="rId11"/>
    <p:sldId id="497" r:id="rId12"/>
    <p:sldId id="498" r:id="rId13"/>
    <p:sldId id="499" r:id="rId14"/>
    <p:sldId id="515" r:id="rId15"/>
    <p:sldId id="519" r:id="rId16"/>
    <p:sldId id="517" r:id="rId17"/>
    <p:sldId id="518" r:id="rId18"/>
    <p:sldId id="516" r:id="rId19"/>
    <p:sldId id="520" r:id="rId20"/>
    <p:sldId id="513" r:id="rId21"/>
    <p:sldId id="521" r:id="rId22"/>
    <p:sldId id="505" r:id="rId23"/>
    <p:sldId id="527" r:id="rId24"/>
    <p:sldId id="524" r:id="rId25"/>
    <p:sldId id="525" r:id="rId26"/>
    <p:sldId id="526" r:id="rId27"/>
    <p:sldId id="490" r:id="rId28"/>
    <p:sldId id="528" r:id="rId29"/>
    <p:sldId id="507" r:id="rId30"/>
    <p:sldId id="494" r:id="rId31"/>
    <p:sldId id="508" r:id="rId32"/>
    <p:sldId id="493" r:id="rId33"/>
    <p:sldId id="495" r:id="rId34"/>
    <p:sldId id="522" r:id="rId35"/>
    <p:sldId id="333" r:id="rId36"/>
    <p:sldId id="385" r:id="rId37"/>
    <p:sldId id="506" r:id="rId38"/>
    <p:sldId id="504" r:id="rId39"/>
    <p:sldId id="491" r:id="rId40"/>
    <p:sldId id="502" r:id="rId41"/>
    <p:sldId id="511" r:id="rId42"/>
    <p:sldId id="471" r:id="rId43"/>
    <p:sldId id="529" r:id="rId4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874E512-BCFB-42ED-949F-B9D5CD2E2D88}">
          <p14:sldIdLst>
            <p14:sldId id="384"/>
            <p14:sldId id="487"/>
            <p14:sldId id="533"/>
            <p14:sldId id="532"/>
            <p14:sldId id="509"/>
            <p14:sldId id="485"/>
            <p14:sldId id="500"/>
            <p14:sldId id="510"/>
            <p14:sldId id="501"/>
            <p14:sldId id="472"/>
            <p14:sldId id="497"/>
            <p14:sldId id="498"/>
            <p14:sldId id="499"/>
            <p14:sldId id="515"/>
            <p14:sldId id="519"/>
            <p14:sldId id="517"/>
            <p14:sldId id="518"/>
            <p14:sldId id="516"/>
            <p14:sldId id="520"/>
            <p14:sldId id="513"/>
            <p14:sldId id="521"/>
            <p14:sldId id="505"/>
            <p14:sldId id="527"/>
            <p14:sldId id="524"/>
            <p14:sldId id="525"/>
            <p14:sldId id="526"/>
            <p14:sldId id="490"/>
            <p14:sldId id="528"/>
            <p14:sldId id="507"/>
            <p14:sldId id="494"/>
            <p14:sldId id="508"/>
            <p14:sldId id="493"/>
            <p14:sldId id="495"/>
            <p14:sldId id="522"/>
            <p14:sldId id="333"/>
          </p14:sldIdLst>
        </p14:section>
        <p14:section name="Appendix" id="{4AEB7449-AD4C-4F5E-BCFA-D147538D9473}">
          <p14:sldIdLst>
            <p14:sldId id="385"/>
            <p14:sldId id="506"/>
            <p14:sldId id="504"/>
            <p14:sldId id="491"/>
            <p14:sldId id="502"/>
            <p14:sldId id="511"/>
            <p14:sldId id="471"/>
            <p14:sldId id="5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0A0"/>
    <a:srgbClr val="FF0000"/>
    <a:srgbClr val="FFFFFF"/>
    <a:srgbClr val="70AD47"/>
    <a:srgbClr val="5B9BD5"/>
    <a:srgbClr val="FFC000"/>
    <a:srgbClr val="D7DCE7"/>
    <a:srgbClr val="CAE5EE"/>
    <a:srgbClr val="C3C6C8"/>
    <a:srgbClr val="AFD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2060" autoAdjust="0"/>
  </p:normalViewPr>
  <p:slideViewPr>
    <p:cSldViewPr snapToGrid="0">
      <p:cViewPr>
        <p:scale>
          <a:sx n="75" d="100"/>
          <a:sy n="75" d="100"/>
        </p:scale>
        <p:origin x="1818" y="7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887605903511081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2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3463823671832305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4.0592794488945108E-2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731762245788954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-0.17997914602893797"/>
                  <c:y val="-6.6839516606592597E-17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[WERT]</a:t>
                    </a:fld>
                    <a:r>
                      <a:rPr lang="en-US" smtClean="0">
                        <a:solidFill>
                          <a:schemeClr val="bg1"/>
                        </a:solidFill>
                      </a:rPr>
                      <a:t/>
                    </a:r>
                    <a:br>
                      <a:rPr lang="en-US" smtClean="0">
                        <a:solidFill>
                          <a:schemeClr val="bg1"/>
                        </a:solidFill>
                      </a:rPr>
                    </a:br>
                    <a:r>
                      <a:rPr lang="en-US" smtClean="0">
                        <a:solidFill>
                          <a:schemeClr val="bg1"/>
                        </a:solidFill>
                      </a:rPr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887605903511081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3463823671832305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4.0592794488945108E-2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731762245788954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-0.17997914602893797"/>
                  <c:y val="-6.6839516606592597E-17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[WERT]</a:t>
                    </a:fld>
                    <a:r>
                      <a:rPr lang="en-US" smtClean="0">
                        <a:solidFill>
                          <a:schemeClr val="bg1"/>
                        </a:solidFill>
                      </a:rPr>
                      <a:t/>
                    </a:r>
                    <a:br>
                      <a:rPr lang="en-US" smtClean="0">
                        <a:solidFill>
                          <a:schemeClr val="bg1"/>
                        </a:solidFill>
                      </a:rPr>
                    </a:br>
                    <a:r>
                      <a:rPr lang="en-US" smtClean="0">
                        <a:solidFill>
                          <a:schemeClr val="bg1"/>
                        </a:solidFill>
                      </a:rPr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[WERT]</a:t>
                    </a:fld>
                    <a:r>
                      <a:rPr lang="en-US" dirty="0" smtClean="0">
                        <a:solidFill>
                          <a:schemeClr val="bg1"/>
                        </a:solidFill>
                      </a:rPr>
                      <a:t/>
                    </a:r>
                    <a:br>
                      <a:rPr lang="en-US" dirty="0" smtClean="0">
                        <a:solidFill>
                          <a:schemeClr val="bg1"/>
                        </a:solidFill>
                      </a:rPr>
                    </a:br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3428276355839585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[WERT]</a:t>
                    </a:fld>
                    <a:r>
                      <a:rPr lang="en-US" smtClean="0">
                        <a:solidFill>
                          <a:schemeClr val="bg1"/>
                        </a:solidFill>
                      </a:rPr>
                      <a:t/>
                    </a:r>
                    <a:br>
                      <a:rPr lang="en-US" smtClean="0">
                        <a:solidFill>
                          <a:schemeClr val="bg1"/>
                        </a:solidFill>
                      </a:rPr>
                    </a:br>
                    <a:r>
                      <a:rPr lang="en-US" smtClean="0">
                        <a:solidFill>
                          <a:schemeClr val="bg1"/>
                        </a:solidFill>
                      </a:rPr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0570254774536563"/>
                      <c:h val="0.37792714532925614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[WERT]</a:t>
                    </a:fld>
                    <a:r>
                      <a:rPr lang="en-US" smtClean="0">
                        <a:solidFill>
                          <a:schemeClr val="bg1"/>
                        </a:solidFill>
                      </a:rPr>
                      <a:t/>
                    </a:r>
                    <a:br>
                      <a:rPr lang="en-US" smtClean="0">
                        <a:solidFill>
                          <a:schemeClr val="bg1"/>
                        </a:solidFill>
                      </a:rPr>
                    </a:br>
                    <a:r>
                      <a:rPr lang="en-US" smtClean="0">
                        <a:solidFill>
                          <a:schemeClr val="bg1"/>
                        </a:solidFill>
                      </a:rPr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spc="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Tabelle1!$A$2:$A$3</c:f>
              <c:strCache>
                <c:ptCount val="2"/>
                <c:pt idx="0">
                  <c:v>Major</c:v>
                </c:pt>
                <c:pt idx="1">
                  <c:v>Control experiments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6</c:v>
                </c:pt>
                <c:pt idx="1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  <dgm:t>
        <a:bodyPr/>
        <a:lstStyle/>
        <a:p>
          <a:endParaRPr lang="en-GB"/>
        </a:p>
      </dgm:t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4C6F1642-4D8E-4716-885F-1704D02A1CF2}" type="pres">
      <dgm:prSet presAssocID="{2F42C5C1-5E55-44C5-BF67-8583692D40BF}" presName="sibTransLast" presStyleLbl="sibTrans2D1" presStyleIdx="1" presStyleCnt="2" custScaleX="158021"/>
      <dgm:spPr/>
      <dgm:t>
        <a:bodyPr/>
        <a:lstStyle/>
        <a:p>
          <a:endParaRPr lang="en-GB"/>
        </a:p>
      </dgm:t>
    </dgm:pt>
    <dgm:pt modelId="{01D224AE-820C-4BFD-A341-7C255847CFF9}" type="pres">
      <dgm:prSet presAssocID="{2F42C5C1-5E55-44C5-BF67-8583692D40BF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E5335752-14FF-4E54-8690-AF7596A79BD2}" type="pres">
      <dgm:prSet presAssocID="{2F42C5C1-5E55-44C5-BF67-8583692D40BF}" presName="lastNode" presStyleLbl="node1" presStyleIdx="2" presStyleCnt="3" custLinFactX="32156" custLinFactNeighborX="100000" custLinFactNeighborY="-7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</dgm:ptLst>
  <dgm:cxnLst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DD30F910-D222-4FB1-9BE6-F50B10C66E7E}" type="presOf" srcId="{901C561A-3ECF-4F67-80CA-84B0F7EA3E7A}" destId="{E5335752-14FF-4E54-8690-AF7596A79BD2}" srcOrd="0" destOrd="0" presId="urn:microsoft.com/office/officeart/2005/8/layout/equation2"/>
    <dgm:cxn modelId="{ED0ED5FD-C522-41C5-BBFC-B762AFF53C6C}" type="presOf" srcId="{C67CE506-CA82-4EC3-807C-B886D7CF34AA}" destId="{01D224AE-820C-4BFD-A341-7C255847CFF9}" srcOrd="1" destOrd="0" presId="urn:microsoft.com/office/officeart/2005/8/layout/equation2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DB0BE5A3-3A4B-4587-AD87-FF72ECF3E5DA}" type="presOf" srcId="{2F42C5C1-5E55-44C5-BF67-8583692D40BF}" destId="{FD643495-A59E-4504-AEF3-7AA93A97C686}" srcOrd="0" destOrd="0" presId="urn:microsoft.com/office/officeart/2005/8/layout/equation2"/>
    <dgm:cxn modelId="{74BC732A-8B78-499D-84A1-E2537DEBC9C2}" type="presOf" srcId="{73D183CC-0468-4F21-9CB4-C308273A6459}" destId="{8E54D028-C025-485A-B67B-6D277FFB35F2}" srcOrd="0" destOrd="0" presId="urn:microsoft.com/office/officeart/2005/8/layout/equation2"/>
    <dgm:cxn modelId="{8FAF3924-A76B-4967-8ECA-04C4AE97F8C9}" type="presOf" srcId="{C67CE506-CA82-4EC3-807C-B886D7CF34AA}" destId="{4C6F1642-4D8E-4716-885F-1704D02A1CF2}" srcOrd="0" destOrd="0" presId="urn:microsoft.com/office/officeart/2005/8/layout/equation2"/>
    <dgm:cxn modelId="{6F751E58-33EE-4912-841E-5A529A998202}" type="presOf" srcId="{9B8B2083-CD59-408B-95CE-0B6AC7B5E912}" destId="{F697FC3E-4D26-4AF1-A390-1BF2710B4200}" srcOrd="0" destOrd="0" presId="urn:microsoft.com/office/officeart/2005/8/layout/equation2"/>
    <dgm:cxn modelId="{67DC53EB-5C60-4B8A-AFE0-FD1C5E81B6A5}" type="presOf" srcId="{B529DE2A-F1E0-44CA-9C8D-22E38A051B0E}" destId="{D43DBB4C-0482-4A92-B656-9912687EF73C}" srcOrd="0" destOrd="0" presId="urn:microsoft.com/office/officeart/2005/8/layout/equation2"/>
    <dgm:cxn modelId="{548476A6-C3B7-4170-89E3-47C906A27372}" type="presParOf" srcId="{FD643495-A59E-4504-AEF3-7AA93A97C686}" destId="{9FC1AD2E-3A25-4825-819F-25BB07EAF05E}" srcOrd="0" destOrd="0" presId="urn:microsoft.com/office/officeart/2005/8/layout/equation2"/>
    <dgm:cxn modelId="{D0E70E06-92AB-4DD2-8113-8B24FD0AD577}" type="presParOf" srcId="{9FC1AD2E-3A25-4825-819F-25BB07EAF05E}" destId="{F697FC3E-4D26-4AF1-A390-1BF2710B4200}" srcOrd="0" destOrd="0" presId="urn:microsoft.com/office/officeart/2005/8/layout/equation2"/>
    <dgm:cxn modelId="{3464C4F3-5DA2-46DC-A5AB-E7A96351DAF5}" type="presParOf" srcId="{9FC1AD2E-3A25-4825-819F-25BB07EAF05E}" destId="{5E925B27-A74B-461E-8ED8-94B5C5A4C5F4}" srcOrd="1" destOrd="0" presId="urn:microsoft.com/office/officeart/2005/8/layout/equation2"/>
    <dgm:cxn modelId="{B5AEA109-6377-4C6E-8D1D-887093EE280B}" type="presParOf" srcId="{9FC1AD2E-3A25-4825-819F-25BB07EAF05E}" destId="{8E54D028-C025-485A-B67B-6D277FFB35F2}" srcOrd="2" destOrd="0" presId="urn:microsoft.com/office/officeart/2005/8/layout/equation2"/>
    <dgm:cxn modelId="{21F66319-9362-4457-81E0-4C83FD4390DF}" type="presParOf" srcId="{9FC1AD2E-3A25-4825-819F-25BB07EAF05E}" destId="{03FF82F6-DD83-4D12-BA10-713C28116A79}" srcOrd="3" destOrd="0" presId="urn:microsoft.com/office/officeart/2005/8/layout/equation2"/>
    <dgm:cxn modelId="{CECE90A9-8E2D-49FC-AA13-51E454630013}" type="presParOf" srcId="{9FC1AD2E-3A25-4825-819F-25BB07EAF05E}" destId="{D43DBB4C-0482-4A92-B656-9912687EF73C}" srcOrd="4" destOrd="0" presId="urn:microsoft.com/office/officeart/2005/8/layout/equation2"/>
    <dgm:cxn modelId="{7DE01917-A9AF-40C3-A34C-CEC8143859A1}" type="presParOf" srcId="{FD643495-A59E-4504-AEF3-7AA93A97C686}" destId="{4C6F1642-4D8E-4716-885F-1704D02A1CF2}" srcOrd="1" destOrd="0" presId="urn:microsoft.com/office/officeart/2005/8/layout/equation2"/>
    <dgm:cxn modelId="{A839647C-19E2-41DC-AC40-7584A6DCAD03}" type="presParOf" srcId="{4C6F1642-4D8E-4716-885F-1704D02A1CF2}" destId="{01D224AE-820C-4BFD-A341-7C255847CFF9}" srcOrd="0" destOrd="0" presId="urn:microsoft.com/office/officeart/2005/8/layout/equation2"/>
    <dgm:cxn modelId="{1DB23252-272E-464F-9366-6CEAE94D2706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  <a:ln w="762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  <dgm:t>
        <a:bodyPr/>
        <a:lstStyle/>
        <a:p>
          <a:endParaRPr lang="en-GB"/>
        </a:p>
      </dgm:t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4C6F1642-4D8E-4716-885F-1704D02A1CF2}" type="pres">
      <dgm:prSet presAssocID="{2F42C5C1-5E55-44C5-BF67-8583692D40BF}" presName="sibTransLast" presStyleLbl="sibTrans2D1" presStyleIdx="1" presStyleCnt="2" custScaleX="188447" custLinFactNeighborX="-72998"/>
      <dgm:spPr/>
      <dgm:t>
        <a:bodyPr/>
        <a:lstStyle/>
        <a:p>
          <a:endParaRPr lang="en-GB"/>
        </a:p>
      </dgm:t>
    </dgm:pt>
    <dgm:pt modelId="{01D224AE-820C-4BFD-A341-7C255847CFF9}" type="pres">
      <dgm:prSet presAssocID="{2F42C5C1-5E55-44C5-BF67-8583692D40BF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E5335752-14FF-4E54-8690-AF7596A79BD2}" type="pres">
      <dgm:prSet presAssocID="{2F42C5C1-5E55-44C5-BF67-8583692D40BF}" presName="lastNode" presStyleLbl="node1" presStyleIdx="2" presStyleCnt="3" custLinFactNeighborX="-50085" custLinFactNeighborY="-7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</dgm:ptLst>
  <dgm:cxnLst>
    <dgm:cxn modelId="{9DE10CD0-2985-4A36-A1D0-0087B362BEED}" type="presOf" srcId="{C67CE506-CA82-4EC3-807C-B886D7CF34AA}" destId="{01D224AE-820C-4BFD-A341-7C255847CFF9}" srcOrd="1" destOrd="0" presId="urn:microsoft.com/office/officeart/2005/8/layout/equation2"/>
    <dgm:cxn modelId="{3BD42F94-B5A1-443B-8610-43C62B5CD8CB}" type="presOf" srcId="{901C561A-3ECF-4F67-80CA-84B0F7EA3E7A}" destId="{E5335752-14FF-4E54-8690-AF7596A79BD2}" srcOrd="0" destOrd="0" presId="urn:microsoft.com/office/officeart/2005/8/layout/equation2"/>
    <dgm:cxn modelId="{8D722490-768A-48B4-81AC-9232A2BE3FE5}" type="presOf" srcId="{2F42C5C1-5E55-44C5-BF67-8583692D40BF}" destId="{FD643495-A59E-4504-AEF3-7AA93A97C686}" srcOrd="0" destOrd="0" presId="urn:microsoft.com/office/officeart/2005/8/layout/equation2"/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F141229A-5616-4A51-9CEF-9E5E17500CE5}" type="presOf" srcId="{73D183CC-0468-4F21-9CB4-C308273A6459}" destId="{8E54D028-C025-485A-B67B-6D277FFB35F2}" srcOrd="0" destOrd="0" presId="urn:microsoft.com/office/officeart/2005/8/layout/equation2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7198B704-CBBE-4C0D-A3BC-2247B8A3625A}" type="presOf" srcId="{C67CE506-CA82-4EC3-807C-B886D7CF34AA}" destId="{4C6F1642-4D8E-4716-885F-1704D02A1CF2}" srcOrd="0" destOrd="0" presId="urn:microsoft.com/office/officeart/2005/8/layout/equation2"/>
    <dgm:cxn modelId="{06BE4E2B-6950-4BFF-88E0-C200AF184242}" type="presOf" srcId="{9B8B2083-CD59-408B-95CE-0B6AC7B5E912}" destId="{F697FC3E-4D26-4AF1-A390-1BF2710B4200}" srcOrd="0" destOrd="0" presId="urn:microsoft.com/office/officeart/2005/8/layout/equation2"/>
    <dgm:cxn modelId="{1DFA7190-AC04-4400-AE42-E209C30A6BE0}" type="presOf" srcId="{B529DE2A-F1E0-44CA-9C8D-22E38A051B0E}" destId="{D43DBB4C-0482-4A92-B656-9912687EF73C}" srcOrd="0" destOrd="0" presId="urn:microsoft.com/office/officeart/2005/8/layout/equation2"/>
    <dgm:cxn modelId="{2A247590-BAEB-40F6-88E6-69B109F2220E}" type="presParOf" srcId="{FD643495-A59E-4504-AEF3-7AA93A97C686}" destId="{9FC1AD2E-3A25-4825-819F-25BB07EAF05E}" srcOrd="0" destOrd="0" presId="urn:microsoft.com/office/officeart/2005/8/layout/equation2"/>
    <dgm:cxn modelId="{3E2E64F2-850F-4D2E-81CA-FB18F4DE7979}" type="presParOf" srcId="{9FC1AD2E-3A25-4825-819F-25BB07EAF05E}" destId="{F697FC3E-4D26-4AF1-A390-1BF2710B4200}" srcOrd="0" destOrd="0" presId="urn:microsoft.com/office/officeart/2005/8/layout/equation2"/>
    <dgm:cxn modelId="{505F0463-03BB-47C4-8072-A888D7D2CE8F}" type="presParOf" srcId="{9FC1AD2E-3A25-4825-819F-25BB07EAF05E}" destId="{5E925B27-A74B-461E-8ED8-94B5C5A4C5F4}" srcOrd="1" destOrd="0" presId="urn:microsoft.com/office/officeart/2005/8/layout/equation2"/>
    <dgm:cxn modelId="{D1A160CC-B5D3-4174-B368-9E1AE40918A6}" type="presParOf" srcId="{9FC1AD2E-3A25-4825-819F-25BB07EAF05E}" destId="{8E54D028-C025-485A-B67B-6D277FFB35F2}" srcOrd="2" destOrd="0" presId="urn:microsoft.com/office/officeart/2005/8/layout/equation2"/>
    <dgm:cxn modelId="{7225A275-03B4-41AB-897F-181CC2F61B9D}" type="presParOf" srcId="{9FC1AD2E-3A25-4825-819F-25BB07EAF05E}" destId="{03FF82F6-DD83-4D12-BA10-713C28116A79}" srcOrd="3" destOrd="0" presId="urn:microsoft.com/office/officeart/2005/8/layout/equation2"/>
    <dgm:cxn modelId="{2900514F-F9AC-48A0-BC6D-10A5DF3886EE}" type="presParOf" srcId="{9FC1AD2E-3A25-4825-819F-25BB07EAF05E}" destId="{D43DBB4C-0482-4A92-B656-9912687EF73C}" srcOrd="4" destOrd="0" presId="urn:microsoft.com/office/officeart/2005/8/layout/equation2"/>
    <dgm:cxn modelId="{916C660D-C153-4DD1-8C0D-DEEA88FEB4D4}" type="presParOf" srcId="{FD643495-A59E-4504-AEF3-7AA93A97C686}" destId="{4C6F1642-4D8E-4716-885F-1704D02A1CF2}" srcOrd="1" destOrd="0" presId="urn:microsoft.com/office/officeart/2005/8/layout/equation2"/>
    <dgm:cxn modelId="{58B3073A-F904-4051-9F53-F41A3A762DE4}" type="presParOf" srcId="{4C6F1642-4D8E-4716-885F-1704D02A1CF2}" destId="{01D224AE-820C-4BFD-A341-7C255847CFF9}" srcOrd="0" destOrd="0" presId="urn:microsoft.com/office/officeart/2005/8/layout/equation2"/>
    <dgm:cxn modelId="{FED1B7AF-7C11-4560-8270-2446A1127189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97FC3E-4D26-4AF1-A390-1BF2710B4200}">
      <dsp:nvSpPr>
        <dsp:cNvPr id="0" name=""/>
        <dsp:cNvSpPr/>
      </dsp:nvSpPr>
      <dsp:spPr>
        <a:xfrm>
          <a:off x="295321" y="1902"/>
          <a:ext cx="1405082" cy="1405082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295321" y="1902"/>
        <a:ext cx="1405082" cy="1405082"/>
      </dsp:txXfrm>
    </dsp:sp>
    <dsp:sp modelId="{8E54D028-C025-485A-B67B-6D277FFB35F2}">
      <dsp:nvSpPr>
        <dsp:cNvPr id="0" name=""/>
        <dsp:cNvSpPr/>
      </dsp:nvSpPr>
      <dsp:spPr>
        <a:xfrm>
          <a:off x="590616" y="1521077"/>
          <a:ext cx="814947" cy="814947"/>
        </a:xfrm>
        <a:prstGeom prst="mathPlus">
          <a:avLst/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300" kern="1200"/>
        </a:p>
      </dsp:txBody>
      <dsp:txXfrm>
        <a:off x="698637" y="1832713"/>
        <a:ext cx="598905" cy="191675"/>
      </dsp:txXfrm>
    </dsp:sp>
    <dsp:sp modelId="{D43DBB4C-0482-4A92-B656-9912687EF73C}">
      <dsp:nvSpPr>
        <dsp:cNvPr id="0" name=""/>
        <dsp:cNvSpPr/>
      </dsp:nvSpPr>
      <dsp:spPr>
        <a:xfrm>
          <a:off x="295321" y="2450117"/>
          <a:ext cx="1405082" cy="1405082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295321" y="2450117"/>
        <a:ext cx="1405082" cy="1405082"/>
      </dsp:txXfrm>
    </dsp:sp>
    <dsp:sp modelId="{4C6F1642-4D8E-4716-885F-1704D02A1CF2}">
      <dsp:nvSpPr>
        <dsp:cNvPr id="0" name=""/>
        <dsp:cNvSpPr/>
      </dsp:nvSpPr>
      <dsp:spPr>
        <a:xfrm rot="21584183">
          <a:off x="2076898" y="1657385"/>
          <a:ext cx="2230832" cy="522690"/>
        </a:xfrm>
        <a:prstGeom prst="rightArrow">
          <a:avLst>
            <a:gd name="adj1" fmla="val 60000"/>
            <a:gd name="adj2" fmla="val 50000"/>
          </a:avLst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200" kern="1200"/>
        </a:p>
      </dsp:txBody>
      <dsp:txXfrm>
        <a:off x="2076899" y="1762284"/>
        <a:ext cx="2074025" cy="313614"/>
      </dsp:txXfrm>
    </dsp:sp>
    <dsp:sp modelId="{E5335752-14FF-4E54-8690-AF7596A79BD2}">
      <dsp:nvSpPr>
        <dsp:cNvPr id="0" name=""/>
        <dsp:cNvSpPr/>
      </dsp:nvSpPr>
      <dsp:spPr>
        <a:xfrm>
          <a:off x="4484153" y="501240"/>
          <a:ext cx="2810164" cy="2810164"/>
        </a:xfrm>
        <a:prstGeom prst="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4484153" y="501240"/>
        <a:ext cx="2810164" cy="28101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97FC3E-4D26-4AF1-A390-1BF2710B4200}">
      <dsp:nvSpPr>
        <dsp:cNvPr id="0" name=""/>
        <dsp:cNvSpPr/>
      </dsp:nvSpPr>
      <dsp:spPr>
        <a:xfrm>
          <a:off x="0" y="440"/>
          <a:ext cx="988062" cy="988062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900" kern="1200" dirty="0" smtClean="0"/>
            <a:t> </a:t>
          </a:r>
          <a:endParaRPr lang="en-GB" sz="5900" kern="1200" dirty="0"/>
        </a:p>
      </dsp:txBody>
      <dsp:txXfrm>
        <a:off x="0" y="440"/>
        <a:ext cx="988062" cy="988062"/>
      </dsp:txXfrm>
    </dsp:sp>
    <dsp:sp modelId="{8E54D028-C025-485A-B67B-6D277FFB35F2}">
      <dsp:nvSpPr>
        <dsp:cNvPr id="0" name=""/>
        <dsp:cNvSpPr/>
      </dsp:nvSpPr>
      <dsp:spPr>
        <a:xfrm>
          <a:off x="0" y="1068733"/>
          <a:ext cx="573076" cy="573076"/>
        </a:xfrm>
        <a:prstGeom prst="mathPlus">
          <a:avLst/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900" kern="1200"/>
        </a:p>
      </dsp:txBody>
      <dsp:txXfrm>
        <a:off x="75961" y="1287877"/>
        <a:ext cx="421154" cy="134788"/>
      </dsp:txXfrm>
    </dsp:sp>
    <dsp:sp modelId="{D43DBB4C-0482-4A92-B656-9912687EF73C}">
      <dsp:nvSpPr>
        <dsp:cNvPr id="0" name=""/>
        <dsp:cNvSpPr/>
      </dsp:nvSpPr>
      <dsp:spPr>
        <a:xfrm>
          <a:off x="0" y="1722040"/>
          <a:ext cx="988062" cy="988062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900" kern="1200" dirty="0" smtClean="0"/>
            <a:t> </a:t>
          </a:r>
          <a:endParaRPr lang="en-GB" sz="5900" kern="1200" dirty="0"/>
        </a:p>
      </dsp:txBody>
      <dsp:txXfrm>
        <a:off x="0" y="1722040"/>
        <a:ext cx="988062" cy="988062"/>
      </dsp:txXfrm>
    </dsp:sp>
    <dsp:sp modelId="{4C6F1642-4D8E-4716-885F-1704D02A1CF2}">
      <dsp:nvSpPr>
        <dsp:cNvPr id="0" name=""/>
        <dsp:cNvSpPr/>
      </dsp:nvSpPr>
      <dsp:spPr>
        <a:xfrm rot="21574408">
          <a:off x="758750" y="1165446"/>
          <a:ext cx="616852" cy="367559"/>
        </a:xfrm>
        <a:prstGeom prst="rightArrow">
          <a:avLst>
            <a:gd name="adj1" fmla="val 60000"/>
            <a:gd name="adj2" fmla="val 50000"/>
          </a:avLst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500" kern="1200"/>
        </a:p>
      </dsp:txBody>
      <dsp:txXfrm>
        <a:off x="758752" y="1239368"/>
        <a:ext cx="506584" cy="220535"/>
      </dsp:txXfrm>
    </dsp:sp>
    <dsp:sp modelId="{E5335752-14FF-4E54-8690-AF7596A79BD2}">
      <dsp:nvSpPr>
        <dsp:cNvPr id="0" name=""/>
        <dsp:cNvSpPr/>
      </dsp:nvSpPr>
      <dsp:spPr>
        <a:xfrm>
          <a:off x="1605630" y="351578"/>
          <a:ext cx="1976124" cy="1976124"/>
        </a:xfrm>
        <a:prstGeom prst="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7620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1605630" y="351578"/>
        <a:ext cx="1976124" cy="1976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png>
</file>

<file path=ppt/media/image30.png>
</file>

<file path=ppt/media/image32.png>
</file>

<file path=ppt/media/image34.pn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D2AE0-ABCC-4482-A2C9-BEB2D574D493}" type="datetimeFigureOut">
              <a:rPr lang="de-DE" smtClean="0"/>
              <a:t>26.09.2020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03E8-D591-4A59-BEE2-D14D3F1F40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1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8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596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 </a:t>
            </a:r>
            <a:r>
              <a:rPr lang="de-DE" sz="1200" dirty="0" err="1" smtClean="0"/>
              <a:t>is</a:t>
            </a:r>
            <a:r>
              <a:rPr lang="de-DE" sz="1200" dirty="0" smtClean="0"/>
              <a:t> BAD: Shape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(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still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CNNs/human </a:t>
            </a:r>
            <a:r>
              <a:rPr lang="de-DE" sz="1200" dirty="0" err="1" smtClean="0"/>
              <a:t>is</a:t>
            </a:r>
            <a:r>
              <a:rPr lang="de-DE" sz="1200" dirty="0" smtClean="0"/>
              <a:t> GOOD: The </a:t>
            </a:r>
            <a:r>
              <a:rPr lang="de-DE" sz="1200" dirty="0" err="1" smtClean="0"/>
              <a:t>contradicting</a:t>
            </a:r>
            <a:r>
              <a:rPr lang="de-DE" sz="1200" dirty="0" smtClean="0"/>
              <a:t> </a:t>
            </a:r>
            <a:r>
              <a:rPr lang="de-DE" sz="1200" dirty="0" err="1" smtClean="0"/>
              <a:t>cue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- 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shape</a:t>
            </a:r>
            <a:r>
              <a:rPr lang="de-DE" sz="1200" baseline="0" dirty="0" smtClean="0"/>
              <a:t> was </a:t>
            </a:r>
            <a:r>
              <a:rPr lang="de-DE" sz="1200" baseline="0" dirty="0" err="1" smtClean="0"/>
              <a:t>sufficient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for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classification</a:t>
            </a:r>
            <a:r>
              <a:rPr lang="de-DE" sz="1200" baseline="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Quantify</a:t>
            </a:r>
            <a:r>
              <a:rPr lang="de-DE" sz="1200" dirty="0" smtClean="0"/>
              <a:t> </a:t>
            </a:r>
            <a:r>
              <a:rPr lang="de-DE" sz="1200" dirty="0" err="1" smtClean="0"/>
              <a:t>the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&amp; </a:t>
            </a:r>
            <a:r>
              <a:rPr lang="de-DE" sz="1200" dirty="0" err="1" smtClean="0"/>
              <a:t>shape</a:t>
            </a:r>
            <a:r>
              <a:rPr lang="de-DE" sz="1200" dirty="0" smtClean="0"/>
              <a:t> </a:t>
            </a:r>
            <a:r>
              <a:rPr lang="de-DE" sz="1200" dirty="0" err="1" smtClean="0"/>
              <a:t>biases</a:t>
            </a:r>
            <a:r>
              <a:rPr lang="de-DE" sz="1200" dirty="0" smtClean="0"/>
              <a:t> in </a:t>
            </a:r>
            <a:r>
              <a:rPr lang="de-DE" sz="1200" dirty="0" err="1" smtClean="0"/>
              <a:t>humans</a:t>
            </a:r>
            <a:r>
              <a:rPr lang="de-DE" sz="1200" dirty="0" smtClean="0"/>
              <a:t> &amp;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3347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468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20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6091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85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smtClean="0"/>
              <a:t>- </a:t>
            </a:r>
            <a:r>
              <a:rPr lang="de-DE" b="0" dirty="0" err="1" smtClean="0"/>
              <a:t>Minimization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feedback</a:t>
            </a:r>
            <a:r>
              <a:rPr lang="de-DE" b="0" dirty="0" smtClean="0"/>
              <a:t> </a:t>
            </a:r>
            <a:r>
              <a:rPr lang="de-DE" b="0" dirty="0" err="1" smtClean="0"/>
              <a:t>processing</a:t>
            </a:r>
            <a:r>
              <a:rPr lang="de-DE" b="0" dirty="0" smtClean="0"/>
              <a:t> </a:t>
            </a:r>
            <a:r>
              <a:rPr lang="de-DE" b="0" dirty="0" err="1" smtClean="0"/>
              <a:t>because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 </a:t>
            </a:r>
            <a:r>
              <a:rPr lang="de-DE" b="0" dirty="0" err="1" smtClean="0"/>
              <a:t>is</a:t>
            </a:r>
            <a:r>
              <a:rPr lang="de-DE" b="0" dirty="0" smtClean="0"/>
              <a:t> also „just </a:t>
            </a:r>
            <a:r>
              <a:rPr lang="de-DE" b="0" dirty="0" err="1" smtClean="0"/>
              <a:t>feed</a:t>
            </a:r>
            <a:r>
              <a:rPr lang="de-DE" b="0" dirty="0" smtClean="0"/>
              <a:t>-forward“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951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47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44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2446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34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 Experiments (</a:t>
            </a:r>
            <a:r>
              <a:rPr lang="en-GB" dirty="0" smtClean="0">
                <a:solidFill>
                  <a:srgbClr val="FF0000"/>
                </a:solidFill>
              </a:rPr>
              <a:t>PIE CHART?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6 major</a:t>
            </a:r>
          </a:p>
          <a:p>
            <a:pPr lvl="2"/>
            <a:r>
              <a:rPr lang="en-GB" dirty="0" smtClean="0"/>
              <a:t>5: object recognition, different available features (Figure 2)</a:t>
            </a:r>
          </a:p>
          <a:p>
            <a:pPr lvl="2"/>
            <a:r>
              <a:rPr lang="en-GB" dirty="0" smtClean="0"/>
              <a:t>1: Cue </a:t>
            </a:r>
            <a:r>
              <a:rPr lang="en-GB" dirty="0" err="1" smtClean="0"/>
              <a:t>conflices</a:t>
            </a:r>
            <a:r>
              <a:rPr lang="en-GB" dirty="0" smtClean="0"/>
              <a:t> (Figure 1, S. 4)</a:t>
            </a:r>
          </a:p>
          <a:p>
            <a:pPr lvl="1"/>
            <a:r>
              <a:rPr lang="en-GB" dirty="0" smtClean="0"/>
              <a:t>3 control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130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266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8513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0716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3991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113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094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1374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WordNet</a:t>
            </a:r>
            <a:r>
              <a:rPr lang="de-DE" b="0" dirty="0" smtClean="0"/>
              <a:t> = </a:t>
            </a:r>
            <a:r>
              <a:rPr lang="de-DE" b="0" dirty="0" err="1" smtClean="0"/>
              <a:t>lexica</a:t>
            </a:r>
            <a:r>
              <a:rPr lang="de-DE" b="0" baseline="0" dirty="0" err="1" smtClean="0"/>
              <a:t>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database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English (Princeton University)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739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err="1" smtClean="0">
                <a:sym typeface="Wingdings" panose="05000000000000000000" pitchFamily="2" charset="2"/>
              </a:rPr>
              <a:t>Why</a:t>
            </a:r>
            <a:r>
              <a:rPr lang="de-DE" b="0" baseline="0" dirty="0" smtClean="0">
                <a:sym typeface="Wingdings" panose="05000000000000000000" pitchFamily="2" charset="2"/>
              </a:rPr>
              <a:t> not </a:t>
            </a: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stlye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? 1. </a:t>
            </a: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stylization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techniques</a:t>
            </a:r>
            <a:r>
              <a:rPr lang="de-DE" b="0" baseline="0" dirty="0" smtClean="0">
                <a:sym typeface="Wingdings" panose="05000000000000000000" pitchFamily="2" charset="2"/>
              </a:rPr>
              <a:t>, 2. </a:t>
            </a:r>
            <a:r>
              <a:rPr lang="de-DE" b="0" baseline="0" dirty="0" err="1" smtClean="0">
                <a:sym typeface="Wingdings" panose="05000000000000000000" pitchFamily="2" charset="2"/>
              </a:rPr>
              <a:t>Enable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stylizing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entrie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method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iterative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and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thus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slower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0" indent="0"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(Code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create</a:t>
            </a:r>
            <a:r>
              <a:rPr lang="de-DE" b="0" baseline="0" dirty="0" smtClean="0">
                <a:sym typeface="Wingdings" panose="05000000000000000000" pitchFamily="2" charset="2"/>
              </a:rPr>
              <a:t>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avaliable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github</a:t>
            </a:r>
            <a:r>
              <a:rPr lang="de-DE" b="0" baseline="0" dirty="0" smtClean="0">
                <a:sym typeface="Wingdings" panose="05000000000000000000" pitchFamily="2" charset="2"/>
              </a:rPr>
              <a:t>.)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973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02836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5834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968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94388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37535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66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4107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8261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6570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6904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61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1747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sufficient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rather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global </a:t>
            </a:r>
            <a:r>
              <a:rPr lang="de-DE" baseline="0" dirty="0" err="1" smtClean="0"/>
              <a:t>shapes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purpose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r>
              <a:rPr lang="de-DE" baseline="0" dirty="0" smtClean="0"/>
              <a:t>-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texture-based generative modelling approaches such as style transfer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Gatys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2016), single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 super-resolution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Gondal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2018) as well as static and dynamic texture synthesis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Gatys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 al., 2015; 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Funke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2017) all produce excellent results using standard CNNs, while 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CNNbased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transfer seems to be very difficult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Gokaslan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2018).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138710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17893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610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83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8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754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35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2746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sufficient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rather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global </a:t>
            </a:r>
            <a:r>
              <a:rPr lang="de-DE" baseline="0" dirty="0" err="1" smtClean="0"/>
              <a:t>shapes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purpose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DB1D3B20-9424-4AF3-9508-4DCC705D6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0573C274-015A-45BF-A52C-C132C7A5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48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5F3E1F1-4C2B-44CC-B60A-F2FEB5F9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C42C9C6B-5234-4356-AB3D-DB1254963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13692C59-F29A-491D-86B1-22784BBD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D06ABC02-DBA5-46FA-8883-1096427B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B2F3004B-4BD4-422D-9168-FF353961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="" xmlns:a16="http://schemas.microsoft.com/office/drawing/2014/main" id="{562804A1-E559-4EC6-882F-43586D8A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E698AF83-7A56-478A-95AF-7013FE27A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5F5FB3F3-8B53-41E4-900F-2B7D1AD2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BE3C56CD-1909-4378-B5BA-852AB1CA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D26C2567-57D3-49E3-BAFF-B78C1631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00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A4591508-DA5A-452C-B521-9A5F3C1C4E0F}"/>
              </a:ext>
            </a:extLst>
          </p:cNvPr>
          <p:cNvSpPr/>
          <p:nvPr userDrawn="1"/>
        </p:nvSpPr>
        <p:spPr>
          <a:xfrm>
            <a:off x="0" y="257691"/>
            <a:ext cx="12192000" cy="9393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6EC45CA-8631-4994-91D9-A275AE805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800100" indent="-342900">
              <a:lnSpc>
                <a:spcPct val="114000"/>
              </a:lnSpc>
              <a:buClr>
                <a:srgbClr val="0150A0"/>
              </a:buClr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Ø"/>
              <a:defRPr sz="2400"/>
            </a:lvl3pPr>
            <a:lvl4pPr marL="1657350" indent="-285750">
              <a:buClr>
                <a:srgbClr val="0150A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pic>
        <p:nvPicPr>
          <p:cNvPr id="10" name="Picture 2" descr="Bildergebnis für uni bonn logo">
            <a:extLst>
              <a:ext uri="{FF2B5EF4-FFF2-40B4-BE49-F238E27FC236}">
                <a16:creationId xmlns="" xmlns:a16="http://schemas.microsoft.com/office/drawing/2014/main" id="{DE240EE9-3148-40D2-9A9C-452C46FCCD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el 1">
            <a:extLst>
              <a:ext uri="{FF2B5EF4-FFF2-40B4-BE49-F238E27FC236}">
                <a16:creationId xmlns="" xmlns:a16="http://schemas.microsoft.com/office/drawing/2014/main" id="{5B28F981-B851-48C5-A52F-EC8EB19387BD}"/>
              </a:ext>
            </a:extLst>
          </p:cNvPr>
          <p:cNvSpPr txBox="1">
            <a:spLocks/>
          </p:cNvSpPr>
          <p:nvPr userDrawn="1"/>
        </p:nvSpPr>
        <p:spPr>
          <a:xfrm>
            <a:off x="-3295" y="741436"/>
            <a:ext cx="10515600" cy="43065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50A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de-DE" sz="2800" b="0" dirty="0"/>
          </a:p>
        </p:txBody>
      </p:sp>
      <p:sp>
        <p:nvSpPr>
          <p:cNvPr id="20" name="Inhaltsplatzhalter 2">
            <a:extLst>
              <a:ext uri="{FF2B5EF4-FFF2-40B4-BE49-F238E27FC236}">
                <a16:creationId xmlns="" xmlns:a16="http://schemas.microsoft.com/office/drawing/2014/main" id="{93EF2B54-1E9A-48F9-AED3-03B9F92D4A8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0" y="257692"/>
            <a:ext cx="10512305" cy="48374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200" b="1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sz="3200" b="1" dirty="0"/>
              <a:t>Kapitel</a:t>
            </a:r>
            <a:endParaRPr lang="de-DE" dirty="0"/>
          </a:p>
        </p:txBody>
      </p:sp>
      <p:sp>
        <p:nvSpPr>
          <p:cNvPr id="21" name="Inhaltsplatzhalter 2">
            <a:extLst>
              <a:ext uri="{FF2B5EF4-FFF2-40B4-BE49-F238E27FC236}">
                <a16:creationId xmlns="" xmlns:a16="http://schemas.microsoft.com/office/drawing/2014/main" id="{9603652D-E774-48FD-852C-822301A117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0" y="741436"/>
            <a:ext cx="10512305" cy="437312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 b="0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097105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C5B9C4A-3052-4375-A03E-B245E7EB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DC62C100-3E27-4509-9170-F03860DFF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C8A63C7E-DE74-4DA2-9A3E-E2FE9095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499D4503-F84F-43B1-B862-ACD4B6E7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3AF32D09-B3B0-4D3E-91F0-1B50AA6B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289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07AA5CB-71AC-4754-AA4E-6CD2DACC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B71ED7C-A45F-42B5-8592-50C9558EA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72B92C0F-BA62-4115-8A47-601CC86C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DCC57F11-B0DF-4EB2-A3B5-CFC6C8E9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891A6C0A-2933-4926-8DC0-814DEBD1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4C36B9CF-DB86-4D23-BD4A-E748D52C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47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46C5054-EA94-476E-8B15-79E31FBF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C1652A7F-D9C2-4190-8CF7-F1634D25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2C7F6104-3F34-4EF6-8FF0-B34ECF69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="" xmlns:a16="http://schemas.microsoft.com/office/drawing/2014/main" id="{832F1806-0F89-42B5-9D61-8A65FBAA3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415DBE42-7C7B-40FB-B957-A21FFE582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="" xmlns:a16="http://schemas.microsoft.com/office/drawing/2014/main" id="{D958124F-E446-4F1E-8D1D-2A2E4ED6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="" xmlns:a16="http://schemas.microsoft.com/office/drawing/2014/main" id="{211E5878-FA42-4A2A-8F1C-A8902895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="" xmlns:a16="http://schemas.microsoft.com/office/drawing/2014/main" id="{F4F7EF11-98D1-4FA9-9D53-F1CBC0B9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65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43E2F1-9371-4629-8C6B-82FF900E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5065A712-92E4-4AED-A53B-D42FC4B9B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EDC17B7C-05D8-45B3-83B4-88BE682F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5789F68D-2EF5-463E-8D3B-6CAE391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20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="" xmlns:a16="http://schemas.microsoft.com/office/drawing/2014/main" id="{A6B73158-8D38-4D77-A07E-04CDFACC5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F8710B45-C5CE-4C17-A34B-E2461B8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9816A481-28E8-42C2-B43C-575C94F9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7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10B622C-CC1E-45A9-8814-2CBD5C66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5C7014A-7F0E-4181-92AE-C76F0D8D5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E7B32465-C798-4881-9605-F2B983DB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1A62A5EF-05CC-4AC2-A0D2-6E8C4857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3D7F69DD-34CC-4E96-98E8-FBB7E408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2E7DE3F0-6ADE-490E-AA1E-6D2D7144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0DD2D9F-8EB9-4348-A745-7E4B061C9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="" xmlns:a16="http://schemas.microsoft.com/office/drawing/2014/main" id="{39ABC357-3128-4855-B60B-35C37423C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EC424B06-6FB7-46AE-88AD-097B4780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2D5A3D4A-0373-4DA6-8019-79FDF8F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160591FE-4D04-47D0-B3CA-4F048D6E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CD9B58E9-2F47-4875-9759-C40DA9BB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8BAC0912-470C-4307-B333-B03546679552}"/>
              </a:ext>
            </a:extLst>
          </p:cNvPr>
          <p:cNvSpPr/>
          <p:nvPr userDrawn="1"/>
        </p:nvSpPr>
        <p:spPr>
          <a:xfrm>
            <a:off x="-1" y="659199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F2002CA6-7A0B-4570-B393-54F4C6CCA1EA}"/>
              </a:ext>
            </a:extLst>
          </p:cNvPr>
          <p:cNvSpPr/>
          <p:nvPr userDrawn="1"/>
        </p:nvSpPr>
        <p:spPr>
          <a:xfrm>
            <a:off x="0" y="-831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47E84061-627B-4F45-A4DE-0D547DA595C1}"/>
              </a:ext>
            </a:extLst>
          </p:cNvPr>
          <p:cNvSpPr txBox="1">
            <a:spLocks/>
          </p:cNvSpPr>
          <p:nvPr userDrawn="1"/>
        </p:nvSpPr>
        <p:spPr>
          <a:xfrm>
            <a:off x="9522486" y="-16626"/>
            <a:ext cx="263236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Fabrice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Beaumont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Bildergebnis für uni bonn logo">
            <a:extLst>
              <a:ext uri="{FF2B5EF4-FFF2-40B4-BE49-F238E27FC236}">
                <a16:creationId xmlns="" xmlns:a16="http://schemas.microsoft.com/office/drawing/2014/main" id="{2EED14CB-0A93-4BB5-85AC-8C300DAEB0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ußzeilenplatzhalter 4">
            <a:extLst>
              <a:ext uri="{FF2B5EF4-FFF2-40B4-BE49-F238E27FC236}">
                <a16:creationId xmlns="" xmlns:a16="http://schemas.microsoft.com/office/drawing/2014/main" id="{95F3A505-2B72-4B39-8216-6ADB0844E9B1}"/>
              </a:ext>
            </a:extLst>
          </p:cNvPr>
          <p:cNvSpPr txBox="1">
            <a:spLocks/>
          </p:cNvSpPr>
          <p:nvPr userDrawn="1"/>
        </p:nvSpPr>
        <p:spPr>
          <a:xfrm>
            <a:off x="18662" y="6591993"/>
            <a:ext cx="111034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30.09.2020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ußzeilenplatzhalter 4">
            <a:extLst>
              <a:ext uri="{FF2B5EF4-FFF2-40B4-BE49-F238E27FC236}">
                <a16:creationId xmlns="" xmlns:a16="http://schemas.microsoft.com/office/drawing/2014/main" id="{8F4A3ABC-C2BA-429F-91C2-5E3864E7753E}"/>
              </a:ext>
            </a:extLst>
          </p:cNvPr>
          <p:cNvSpPr txBox="1">
            <a:spLocks/>
          </p:cNvSpPr>
          <p:nvPr userDrawn="1"/>
        </p:nvSpPr>
        <p:spPr>
          <a:xfrm>
            <a:off x="3647999" y="6596919"/>
            <a:ext cx="4896000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smtClean="0">
                <a:latin typeface="Arial" panose="020B0604020202020204" pitchFamily="34" charset="0"/>
                <a:cs typeface="Arial" panose="020B0604020202020204" pitchFamily="34" charset="0"/>
              </a:rPr>
              <a:t>ImageNet-trained CNNs are biased towards texture</a:t>
            </a:r>
            <a:endParaRPr lang="de-DE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ußzeilenplatzhalter 4">
            <a:extLst>
              <a:ext uri="{FF2B5EF4-FFF2-40B4-BE49-F238E27FC236}">
                <a16:creationId xmlns="" xmlns:a16="http://schemas.microsoft.com/office/drawing/2014/main" id="{C563957E-BF20-4CF6-812F-81120FEBF4D9}"/>
              </a:ext>
            </a:extLst>
          </p:cNvPr>
          <p:cNvSpPr txBox="1">
            <a:spLocks/>
          </p:cNvSpPr>
          <p:nvPr userDrawn="1"/>
        </p:nvSpPr>
        <p:spPr>
          <a:xfrm>
            <a:off x="37151" y="-24378"/>
            <a:ext cx="7540516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200" kern="12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Seminar: Vision Systems (MA-INF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4208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– Prof. Sven </a:t>
            </a:r>
            <a:r>
              <a:rPr lang="de-DE" sz="1200" b="1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Behnke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 </a:t>
            </a:r>
            <a:r>
              <a:rPr lang="de-DE" sz="1200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Hafez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de-DE" sz="1200" b="1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Farazi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3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4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5.emf"/><Relationship Id="rId9" Type="http://schemas.microsoft.com/office/2007/relationships/diagramDrawing" Target="../diagrams/drawing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chart" Target="../charts/chart3.xml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4.png"/><Relationship Id="rId4" Type="http://schemas.openxmlformats.org/officeDocument/2006/relationships/image" Target="../media/image22.png"/><Relationship Id="rId9" Type="http://schemas.microsoft.com/office/2007/relationships/diagramDrawing" Target="../diagrams/drawing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Robert </a:t>
            </a:r>
            <a:r>
              <a:rPr lang="de-DE" sz="1600" dirty="0" err="1" smtClean="0">
                <a:solidFill>
                  <a:srgbClr val="0150A0"/>
                </a:solidFill>
              </a:rPr>
              <a:t>Geirhos</a:t>
            </a:r>
            <a:r>
              <a:rPr lang="de-DE" sz="1600" dirty="0" smtClean="0">
                <a:solidFill>
                  <a:srgbClr val="0150A0"/>
                </a:solidFill>
              </a:rPr>
              <a:t>, Claudio Michaelis</a:t>
            </a:r>
            <a:r>
              <a:rPr lang="de-DE" sz="1600" dirty="0">
                <a:solidFill>
                  <a:srgbClr val="0150A0"/>
                </a:solidFill>
              </a:rPr>
              <a:t>, Patricia </a:t>
            </a:r>
            <a:r>
              <a:rPr lang="de-DE" sz="1600" dirty="0" err="1">
                <a:solidFill>
                  <a:srgbClr val="0150A0"/>
                </a:solidFill>
              </a:rPr>
              <a:t>Rubisch</a:t>
            </a:r>
            <a:r>
              <a:rPr lang="de-DE" sz="1600" dirty="0">
                <a:solidFill>
                  <a:srgbClr val="0150A0"/>
                </a:solidFill>
              </a:rPr>
              <a:t>, </a:t>
            </a: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Felix A. Wichmann, Matthias Bethge, Wieland Brendel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err="1" smtClean="0">
                <a:solidFill>
                  <a:srgbClr val="0150A0"/>
                </a:solidFill>
              </a:rPr>
              <a:t>mainly</a:t>
            </a:r>
            <a:r>
              <a:rPr lang="de-DE" sz="1600" dirty="0" smtClean="0">
                <a:solidFill>
                  <a:srgbClr val="0150A0"/>
                </a:solidFill>
              </a:rPr>
              <a:t> </a:t>
            </a:r>
            <a:r>
              <a:rPr lang="de-DE" sz="1600" b="1" dirty="0" smtClean="0">
                <a:solidFill>
                  <a:srgbClr val="0150A0"/>
                </a:solidFill>
              </a:rPr>
              <a:t>University </a:t>
            </a:r>
            <a:r>
              <a:rPr lang="de-DE" sz="1600" b="1" dirty="0" err="1" smtClean="0">
                <a:solidFill>
                  <a:srgbClr val="0150A0"/>
                </a:solidFill>
              </a:rPr>
              <a:t>of</a:t>
            </a:r>
            <a:r>
              <a:rPr lang="de-DE" sz="1600" b="1" dirty="0" smtClean="0">
                <a:solidFill>
                  <a:srgbClr val="0150A0"/>
                </a:solidFill>
              </a:rPr>
              <a:t> Tübingen</a:t>
            </a:r>
            <a:r>
              <a:rPr lang="de-DE" sz="1600" dirty="0" smtClean="0">
                <a:solidFill>
                  <a:srgbClr val="0150A0"/>
                </a:solidFill>
              </a:rPr>
              <a:t> (&amp; IMPRIS-IS)</a:t>
            </a:r>
            <a:endParaRPr lang="de-DE" sz="3600" dirty="0"/>
          </a:p>
        </p:txBody>
      </p:sp>
      <p:sp>
        <p:nvSpPr>
          <p:cNvPr id="5" name="Untertitel 4">
            <a:extLst>
              <a:ext uri="{FF2B5EF4-FFF2-40B4-BE49-F238E27FC236}">
                <a16:creationId xmlns="" xmlns:a16="http://schemas.microsoft.com/office/drawing/2014/main" id="{520188BF-8C14-49FA-BA47-581432E7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8460"/>
            <a:ext cx="9144000" cy="19123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939185"/>
                </a:solidFill>
              </a:rPr>
              <a:t>Fabrice </a:t>
            </a:r>
            <a:r>
              <a:rPr lang="de-DE" dirty="0" smtClean="0">
                <a:solidFill>
                  <a:srgbClr val="939185"/>
                </a:solidFill>
              </a:rPr>
              <a:t>Beaumont</a:t>
            </a:r>
            <a:br>
              <a:rPr lang="de-DE" dirty="0" smtClean="0">
                <a:solidFill>
                  <a:srgbClr val="939185"/>
                </a:solidFill>
              </a:rPr>
            </a:br>
            <a:r>
              <a:rPr lang="de-DE" dirty="0" smtClean="0">
                <a:solidFill>
                  <a:srgbClr val="939185"/>
                </a:solidFill>
              </a:rPr>
              <a:t>Rheinische </a:t>
            </a:r>
            <a:r>
              <a:rPr lang="de-DE" dirty="0">
                <a:solidFill>
                  <a:srgbClr val="939185"/>
                </a:solidFill>
              </a:rPr>
              <a:t>Friedrich-Wilhelms-Universität Bonn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rgbClr val="939185"/>
                </a:solidFill>
              </a:rPr>
              <a:t>30.09.2020</a:t>
            </a:r>
            <a:endParaRPr lang="de-DE" dirty="0">
              <a:solidFill>
                <a:srgbClr val="9391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>
            <a:off x="7427464" y="2795229"/>
            <a:ext cx="1392686" cy="278965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0311789" y="2167675"/>
            <a:ext cx="813411" cy="187382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/>
          <p:cNvSpPr/>
          <p:nvPr/>
        </p:nvSpPr>
        <p:spPr>
          <a:xfrm>
            <a:off x="11393086" y="1995051"/>
            <a:ext cx="585554" cy="187382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Task(s)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TASK:</a:t>
            </a:r>
            <a:r>
              <a:rPr lang="de-DE" dirty="0" smtClean="0"/>
              <a:t> 	Elaborate </a:t>
            </a:r>
            <a:r>
              <a:rPr lang="de-DE" b="1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a CNN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– 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endParaRPr lang="de-DE" sz="2000" dirty="0" smtClean="0"/>
          </a:p>
          <a:p>
            <a:pPr marL="0" indent="0">
              <a:buNone/>
              <a:tabLst>
                <a:tab pos="1611313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Result</a:t>
            </a:r>
            <a:r>
              <a:rPr lang="de-DE" b="1" dirty="0" smtClean="0">
                <a:solidFill>
                  <a:srgbClr val="0150A0"/>
                </a:solidFill>
              </a:rPr>
              <a:t>: 	1. </a:t>
            </a:r>
            <a:r>
              <a:rPr lang="de-DE" dirty="0" smtClean="0"/>
              <a:t>The CNN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/>
              <a:t>textures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	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Subtask</a:t>
            </a:r>
            <a:r>
              <a:rPr lang="de-DE" b="1" dirty="0" smtClean="0">
                <a:solidFill>
                  <a:srgbClr val="0150A0"/>
                </a:solidFill>
              </a:rPr>
              <a:t>: </a:t>
            </a:r>
            <a:r>
              <a:rPr lang="de-DE" dirty="0" smtClean="0"/>
              <a:t>Can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texture-biased</a:t>
            </a:r>
            <a:r>
              <a:rPr lang="de-DE" dirty="0" smtClean="0"/>
              <a:t> </a:t>
            </a:r>
            <a:r>
              <a:rPr lang="de-DE" dirty="0" err="1" smtClean="0"/>
              <a:t>learning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?</a:t>
            </a:r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Solution: </a:t>
            </a:r>
            <a:r>
              <a:rPr lang="de-DE" b="1" dirty="0">
                <a:solidFill>
                  <a:srgbClr val="0150A0"/>
                </a:solidFill>
              </a:rPr>
              <a:t>2. </a:t>
            </a:r>
            <a:r>
              <a:rPr lang="de-DE" dirty="0" smtClean="0"/>
              <a:t>Yes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/>
              <a:t>modified</a:t>
            </a:r>
            <a:r>
              <a:rPr lang="de-DE" b="1" dirty="0" smtClean="0"/>
              <a:t> </a:t>
            </a:r>
            <a:r>
              <a:rPr lang="de-DE" b="1" dirty="0" err="1" smtClean="0"/>
              <a:t>database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err="1" smtClean="0"/>
              <a:t>Avoiding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leads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</a:t>
            </a:r>
            <a:r>
              <a:rPr lang="de-DE" b="1" dirty="0" err="1" smtClean="0"/>
              <a:t>improved</a:t>
            </a:r>
            <a:r>
              <a:rPr lang="de-DE" b="1" dirty="0" smtClean="0"/>
              <a:t> </a:t>
            </a:r>
            <a:r>
              <a:rPr lang="de-DE" b="1" dirty="0" err="1" smtClean="0"/>
              <a:t>method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662" y="1418301"/>
            <a:ext cx="1435101" cy="1435101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0261913" y="2091917"/>
            <a:ext cx="949299" cy="33855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67000">
                <a:srgbClr val="FFFFFF">
                  <a:alpha val="20000"/>
                </a:srgbClr>
              </a:gs>
              <a:gs pos="0">
                <a:schemeClr val="bg1">
                  <a:shade val="100000"/>
                  <a:satMod val="11500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none">
            <a:spAutoFit/>
          </a:bodyPr>
          <a:lstStyle/>
          <a:p>
            <a:r>
              <a:rPr lang="de-DE" sz="1600" b="1" dirty="0">
                <a:solidFill>
                  <a:srgbClr val="0150A0"/>
                </a:solidFill>
              </a:rPr>
              <a:t>TEXTURE</a:t>
            </a:r>
            <a:endParaRPr lang="en-GB" sz="1600" dirty="0"/>
          </a:p>
        </p:txBody>
      </p:sp>
      <p:sp>
        <p:nvSpPr>
          <p:cNvPr id="10" name="Rechteck 9"/>
          <p:cNvSpPr/>
          <p:nvPr/>
        </p:nvSpPr>
        <p:spPr>
          <a:xfrm>
            <a:off x="11312467" y="1919465"/>
            <a:ext cx="745717" cy="33855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67000">
                <a:srgbClr val="FFFFFF">
                  <a:alpha val="20000"/>
                </a:srgbClr>
              </a:gs>
              <a:gs pos="0">
                <a:schemeClr val="bg1">
                  <a:shade val="100000"/>
                  <a:satMod val="11500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none">
            <a:spAutoFit/>
          </a:bodyPr>
          <a:lstStyle/>
          <a:p>
            <a:r>
              <a:rPr lang="de-DE" sz="1600" b="1" dirty="0" smtClean="0">
                <a:solidFill>
                  <a:srgbClr val="0150A0"/>
                </a:solidFill>
              </a:rPr>
              <a:t>SHAPE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61011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8875264" y="4420829"/>
            <a:ext cx="1116461" cy="344846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8875264" y="3481029"/>
            <a:ext cx="1116461" cy="344846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Assume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 CNN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rely</a:t>
            </a:r>
            <a:r>
              <a:rPr lang="de-DE" dirty="0" smtClean="0"/>
              <a:t> on </a:t>
            </a:r>
            <a:r>
              <a:rPr lang="de-DE" dirty="0" err="1" smtClean="0"/>
              <a:t>shape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 	</a:t>
            </a:r>
            <a:r>
              <a:rPr lang="de-DE" dirty="0" err="1" smtClean="0"/>
              <a:t>being</a:t>
            </a:r>
            <a:r>
              <a:rPr lang="de-DE" dirty="0" smtClean="0"/>
              <a:t> a </a:t>
            </a:r>
            <a:r>
              <a:rPr lang="de-DE" dirty="0" err="1" smtClean="0"/>
              <a:t>feature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a </a:t>
            </a:r>
            <a:r>
              <a:rPr lang="de-DE" dirty="0" err="1" smtClean="0"/>
              <a:t>cue</a:t>
            </a:r>
            <a:r>
              <a:rPr lang="de-DE" dirty="0" smtClean="0"/>
              <a:t>).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clear</a:t>
            </a:r>
            <a:r>
              <a:rPr lang="de-DE" dirty="0" smtClean="0"/>
              <a:t> 	</a:t>
            </a:r>
            <a:r>
              <a:rPr lang="de-DE" dirty="0" err="1" smtClean="0"/>
              <a:t>shapes</a:t>
            </a:r>
            <a:r>
              <a:rPr lang="de-DE" dirty="0" smtClean="0"/>
              <a:t> but a </a:t>
            </a:r>
            <a:r>
              <a:rPr lang="de-DE" dirty="0" err="1" smtClean="0"/>
              <a:t>contradicting</a:t>
            </a:r>
            <a:r>
              <a:rPr lang="de-DE" dirty="0" smtClean="0"/>
              <a:t> </a:t>
            </a:r>
            <a:r>
              <a:rPr lang="de-DE" dirty="0" err="1" smtClean="0"/>
              <a:t>cue</a:t>
            </a:r>
            <a:r>
              <a:rPr lang="de-DE" dirty="0" smtClean="0"/>
              <a:t> (in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texture</a:t>
            </a:r>
            <a:r>
              <a:rPr lang="de-DE" dirty="0" smtClean="0"/>
              <a:t>). 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	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en-GB" b="1" dirty="0"/>
              <a:t>texture-shape cue </a:t>
            </a:r>
            <a:r>
              <a:rPr lang="en-GB" b="1" dirty="0" smtClean="0"/>
              <a:t>conflicts</a:t>
            </a: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0040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DEF: </a:t>
            </a:r>
            <a:r>
              <a:rPr lang="en-GB" b="1" dirty="0"/>
              <a:t>texture-shape cue </a:t>
            </a:r>
            <a:r>
              <a:rPr lang="en-GB" b="1" dirty="0" smtClean="0"/>
              <a:t>conflict</a:t>
            </a:r>
            <a:r>
              <a:rPr lang="de-DE" dirty="0" smtClean="0"/>
              <a:t>: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24" y="1374887"/>
            <a:ext cx="2511600" cy="250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524" y="3927101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533650" y="3529050"/>
            <a:ext cx="1945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“style-transfer“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</a:t>
            </a:r>
            <a:r>
              <a:rPr lang="de-DE" dirty="0" err="1" smtClean="0"/>
              <a:t>Gatys</a:t>
            </a:r>
            <a:r>
              <a:rPr lang="de-DE" dirty="0" smtClean="0"/>
              <a:t> </a:t>
            </a:r>
            <a:r>
              <a:rPr lang="de-DE" dirty="0"/>
              <a:t>et al., </a:t>
            </a:r>
            <a:r>
              <a:rPr lang="de-DE" dirty="0" smtClean="0"/>
              <a:t>2016)</a:t>
            </a:r>
            <a:endParaRPr lang="de-DE" dirty="0"/>
          </a:p>
        </p:txBody>
      </p:sp>
      <p:graphicFrame>
        <p:nvGraphicFramePr>
          <p:cNvPr id="14" name="Diagramm 13"/>
          <p:cNvGraphicFramePr/>
          <p:nvPr>
            <p:extLst>
              <p:ext uri="{D42A27DB-BD31-4B8C-83A1-F6EECF244321}">
                <p14:modId xmlns:p14="http://schemas.microsoft.com/office/powerpoint/2010/main" val="4042519906"/>
              </p:ext>
            </p:extLst>
          </p:nvPr>
        </p:nvGraphicFramePr>
        <p:xfrm>
          <a:off x="363782" y="2062164"/>
          <a:ext cx="7294318" cy="3857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49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48 560 trials, 97 humans</a:t>
            </a:r>
          </a:p>
          <a:p>
            <a:r>
              <a:rPr lang="en-GB" dirty="0" smtClean="0"/>
              <a:t>Following the </a:t>
            </a:r>
            <a:r>
              <a:rPr lang="en-GB" b="1" dirty="0" smtClean="0"/>
              <a:t>paradigm for comparability of human &amp; machine</a:t>
            </a:r>
            <a:r>
              <a:rPr lang="en-GB" dirty="0" smtClean="0"/>
              <a:t> </a:t>
            </a:r>
            <a:r>
              <a:rPr lang="en-GB" b="1" dirty="0"/>
              <a:t>experiments</a:t>
            </a:r>
            <a:r>
              <a:rPr lang="en-GB" dirty="0"/>
              <a:t> </a:t>
            </a:r>
            <a:r>
              <a:rPr lang="en-GB" dirty="0" smtClean="0"/>
              <a:t>(by </a:t>
            </a:r>
            <a:r>
              <a:rPr lang="en-GB" dirty="0" err="1"/>
              <a:t>Geishos</a:t>
            </a:r>
            <a:r>
              <a:rPr lang="en-GB" dirty="0"/>
              <a:t> et al., </a:t>
            </a:r>
            <a:r>
              <a:rPr lang="en-GB" dirty="0" smtClean="0"/>
              <a:t>2018)</a:t>
            </a:r>
            <a:endParaRPr lang="en-GB" b="1" dirty="0" smtClean="0"/>
          </a:p>
          <a:p>
            <a:r>
              <a:rPr lang="en-GB" dirty="0" smtClean="0"/>
              <a:t>Only use images which where sampled correctly by the CNN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254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8882253" y="7148845"/>
            <a:ext cx="3162558" cy="2601873"/>
            <a:chOff x="-948240" y="3410816"/>
            <a:chExt cx="3162558" cy="2601873"/>
          </a:xfrm>
        </p:grpSpPr>
        <p:grpSp>
          <p:nvGrpSpPr>
            <p:cNvPr id="36" name="Gruppieren 35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49" name="Rechteck 4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" name="Rechteck 4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" name="Ellipse 5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7" name="Gruppieren 36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46" name="Ellipse 4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Flussdiagramm: Verzögerung 4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hteck 4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909316" y="5037642"/>
              <a:ext cx="987722" cy="975047"/>
              <a:chOff x="909316" y="5037642"/>
              <a:chExt cx="987722" cy="975047"/>
            </a:xfrm>
          </p:grpSpPr>
          <p:grpSp>
            <p:nvGrpSpPr>
              <p:cNvPr id="40" name="Gruppieren 39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43" name="Freihandform 42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Flussdiagramm: Verzögerung 43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5" name="Gerader Verbinder 44"/>
                <p:cNvCxnSpPr>
                  <a:stCxn id="44" idx="1"/>
                  <a:endCxn id="44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Diagonaler Streifen 40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lipse 41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2688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Fixation </a:t>
            </a:r>
            <a:r>
              <a:rPr lang="de-DE" sz="2800" dirty="0" err="1" smtClean="0"/>
              <a:t>square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41314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6263185" y="3827537"/>
            <a:ext cx="26936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Stimulus </a:t>
            </a:r>
            <a:r>
              <a:rPr lang="de-DE" sz="2800" dirty="0" err="1" smtClean="0"/>
              <a:t>image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217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575478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Full-contrast</a:t>
            </a:r>
            <a:r>
              <a:rPr lang="de-DE" sz="2800" dirty="0" smtClean="0"/>
              <a:t> </a:t>
            </a:r>
            <a:r>
              <a:rPr lang="de-DE" sz="2800" dirty="0"/>
              <a:t>p</a:t>
            </a:r>
            <a:r>
              <a:rPr lang="de-DE" sz="2800" dirty="0" smtClean="0"/>
              <a:t>ink </a:t>
            </a:r>
            <a:r>
              <a:rPr lang="de-DE" sz="2800" dirty="0" err="1" smtClean="0"/>
              <a:t>noise</a:t>
            </a:r>
            <a:r>
              <a:rPr lang="de-DE" sz="2800" dirty="0" smtClean="0"/>
              <a:t> </a:t>
            </a:r>
            <a:r>
              <a:rPr lang="de-DE" sz="2800" dirty="0" err="1" smtClean="0"/>
              <a:t>mask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200 </a:t>
            </a:r>
            <a:r>
              <a:rPr lang="de-DE" sz="2800" dirty="0" err="1" smtClean="0"/>
              <a:t>ms</a:t>
            </a: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Goal: </a:t>
            </a:r>
            <a:r>
              <a:rPr lang="de-DE" sz="2800" dirty="0" err="1" smtClean="0"/>
              <a:t>minimize</a:t>
            </a:r>
            <a:r>
              <a:rPr lang="de-DE" sz="2800" dirty="0" smtClean="0"/>
              <a:t> </a:t>
            </a:r>
            <a:r>
              <a:rPr lang="de-DE" sz="2800" dirty="0" err="1" smtClean="0"/>
              <a:t>feedback</a:t>
            </a:r>
            <a:r>
              <a:rPr lang="de-DE" sz="2800" dirty="0" smtClean="0"/>
              <a:t> </a:t>
            </a:r>
            <a:r>
              <a:rPr lang="de-DE" sz="2800" dirty="0" err="1" smtClean="0"/>
              <a:t>processing</a:t>
            </a:r>
            <a:r>
              <a:rPr lang="de-DE" sz="2800" dirty="0" smtClean="0"/>
              <a:t> </a:t>
            </a:r>
            <a:br>
              <a:rPr lang="de-DE" sz="2800" dirty="0" smtClean="0"/>
            </a:br>
            <a:r>
              <a:rPr lang="de-DE" sz="2800" dirty="0" smtClean="0"/>
              <a:t>in </a:t>
            </a:r>
            <a:r>
              <a:rPr lang="de-DE" sz="2800" dirty="0" err="1" smtClean="0"/>
              <a:t>the</a:t>
            </a:r>
            <a:r>
              <a:rPr lang="de-DE" sz="2800" dirty="0" smtClean="0"/>
              <a:t> human </a:t>
            </a:r>
            <a:r>
              <a:rPr lang="de-DE" sz="2800" dirty="0" err="1" smtClean="0"/>
              <a:t>visual</a:t>
            </a:r>
            <a:r>
              <a:rPr lang="de-DE" sz="2800" dirty="0" smtClean="0"/>
              <a:t> </a:t>
            </a:r>
            <a:r>
              <a:rPr lang="de-DE" sz="2800" dirty="0" err="1" smtClean="0"/>
              <a:t>system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9966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uppieren 122"/>
          <p:cNvGrpSpPr/>
          <p:nvPr/>
        </p:nvGrpSpPr>
        <p:grpSpPr>
          <a:xfrm>
            <a:off x="983800" y="3974547"/>
            <a:ext cx="3162558" cy="2601873"/>
            <a:chOff x="-4184226" y="6516513"/>
            <a:chExt cx="3162558" cy="2601873"/>
          </a:xfrm>
        </p:grpSpPr>
        <p:grpSp>
          <p:nvGrpSpPr>
            <p:cNvPr id="88" name="Gruppieren 87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01" name="Rechteck 10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" name="Rechteck 10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" name="Ellipse 10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uppieren 88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98" name="Ellipse 9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Flussdiagramm: Verzögerung 9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hteck 9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92" name="Gruppieren 9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95" name="Freihandform 9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lussdiagramm: Verzögerung 9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97" name="Gerader Verbinder 96"/>
                <p:cNvCxnSpPr>
                  <a:stCxn id="96" idx="1"/>
                  <a:endCxn id="9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Diagonaler Streifen 9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Ellipse 9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19" name="Gruppieren 118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91" name="Rechteck 90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" name="Rechteck 103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" name="Rechteck 104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" name="Rechteck 105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" name="Rechteck 106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" name="Rechteck 107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" name="Rechteck 108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" name="Rechteck 109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" name="Rechteck 110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" name="Rechteck 111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" name="Rechteck 112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" name="Rechteck 113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" name="Rechteck 114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" name="Rechteck 115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" name="Rechteck 116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" name="Rechteck 117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6263185" y="3827537"/>
            <a:ext cx="560018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Click at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corresponding</a:t>
            </a:r>
            <a:r>
              <a:rPr lang="de-DE" sz="2800" dirty="0" smtClean="0"/>
              <a:t> </a:t>
            </a:r>
            <a:r>
              <a:rPr lang="de-DE" sz="2800" dirty="0" err="1" smtClean="0"/>
              <a:t>category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“</a:t>
            </a:r>
            <a:r>
              <a:rPr lang="de-DE" sz="2800" dirty="0" err="1" smtClean="0"/>
              <a:t>Guess</a:t>
            </a:r>
            <a:r>
              <a:rPr lang="de-DE" sz="2800" dirty="0" smtClean="0"/>
              <a:t> </a:t>
            </a:r>
            <a:r>
              <a:rPr lang="de-DE" sz="2800" dirty="0" err="1"/>
              <a:t>if</a:t>
            </a:r>
            <a:r>
              <a:rPr lang="de-DE" sz="2800" dirty="0"/>
              <a:t> </a:t>
            </a:r>
            <a:r>
              <a:rPr lang="de-DE" sz="2800" dirty="0" err="1"/>
              <a:t>unsure</a:t>
            </a:r>
            <a:r>
              <a:rPr lang="de-DE" sz="2800" dirty="0"/>
              <a:t>“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1500 </a:t>
            </a:r>
            <a:r>
              <a:rPr lang="de-DE" sz="2800" dirty="0" err="1" smtClean="0"/>
              <a:t>ms</a:t>
            </a: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categories</a:t>
            </a:r>
            <a:r>
              <a:rPr lang="de-DE" sz="2800" dirty="0" smtClean="0"/>
              <a:t> </a:t>
            </a:r>
            <a:r>
              <a:rPr lang="de-DE" sz="2800" dirty="0" err="1" smtClean="0"/>
              <a:t>are</a:t>
            </a:r>
            <a:r>
              <a:rPr lang="de-DE" sz="2800" dirty="0" smtClean="0"/>
              <a:t> </a:t>
            </a:r>
            <a:r>
              <a:rPr lang="de-DE" sz="2800" dirty="0" err="1" smtClean="0"/>
              <a:t>known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br>
              <a:rPr lang="de-DE" sz="2800" dirty="0" smtClean="0"/>
            </a:br>
            <a:r>
              <a:rPr lang="de-DE" sz="2800" dirty="0" err="1" smtClean="0"/>
              <a:t>represented</a:t>
            </a:r>
            <a:r>
              <a:rPr lang="de-DE" sz="2800" dirty="0" smtClean="0"/>
              <a:t>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pictograms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17691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1" name="Gruppieren 130"/>
          <p:cNvGrpSpPr/>
          <p:nvPr/>
        </p:nvGrpSpPr>
        <p:grpSpPr>
          <a:xfrm>
            <a:off x="8882253" y="1542344"/>
            <a:ext cx="2354142" cy="1936779"/>
            <a:chOff x="-4184226" y="6516513"/>
            <a:chExt cx="3162558" cy="2601873"/>
          </a:xfrm>
        </p:grpSpPr>
        <p:grpSp>
          <p:nvGrpSpPr>
            <p:cNvPr id="132" name="Gruppieren 131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61" name="Rechteck 16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2" name="Rechteck 16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3" name="Ellipse 16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3" name="Gruppieren 132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58" name="Ellipse 15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Flussdiagramm: Verzögerung 15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Rechteck 15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4" name="Gruppieren 133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52" name="Gruppieren 15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55" name="Freihandform 15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6" name="Flussdiagramm: Verzögerung 15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57" name="Gerader Verbinder 156"/>
                <p:cNvCxnSpPr>
                  <a:stCxn id="156" idx="1"/>
                  <a:endCxn id="15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3" name="Diagonaler Streifen 15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Ellipse 15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5" name="Gruppieren 134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136" name="Rechteck 135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8" name="Rechteck 137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Rechteck 139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1" name="Rechteck 140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hteck 141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3" name="Rechteck 142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055432" y="4032440"/>
          <a:ext cx="6187336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834"/>
                <a:gridCol w="1546834"/>
                <a:gridCol w="1546834"/>
                <a:gridCol w="1546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airplane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bear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bicycle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bottle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chair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clock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dog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elephant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keyboard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knife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oven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truck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feld 13"/>
          <p:cNvSpPr txBox="1"/>
          <p:nvPr/>
        </p:nvSpPr>
        <p:spPr>
          <a:xfrm>
            <a:off x="7330884" y="5692206"/>
            <a:ext cx="4567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= </a:t>
            </a:r>
            <a:r>
              <a:rPr lang="de-DE" sz="2000" b="1" dirty="0" smtClean="0">
                <a:solidFill>
                  <a:srgbClr val="0150A0"/>
                </a:solidFill>
              </a:rPr>
              <a:t>16-class-ImageNet</a:t>
            </a:r>
            <a:r>
              <a:rPr lang="de-DE" sz="2000" dirty="0" smtClean="0"/>
              <a:t> (</a:t>
            </a:r>
            <a:r>
              <a:rPr lang="de-DE" sz="2000" dirty="0" err="1" smtClean="0"/>
              <a:t>Geirhos</a:t>
            </a:r>
            <a:r>
              <a:rPr lang="de-DE" sz="2000" dirty="0" smtClean="0"/>
              <a:t> et al., 2018)</a:t>
            </a:r>
            <a:endParaRPr lang="en-GB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3" name="Textfeld 192"/>
          <p:cNvSpPr txBox="1"/>
          <p:nvPr/>
        </p:nvSpPr>
        <p:spPr>
          <a:xfrm>
            <a:off x="10772527" y="289239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i="1" dirty="0" smtClean="0">
                <a:solidFill>
                  <a:srgbClr val="0150A0"/>
                </a:solidFill>
              </a:rPr>
              <a:t>1500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r>
              <a:rPr lang="de-DE" i="1" dirty="0" smtClean="0">
                <a:solidFill>
                  <a:srgbClr val="0150A0"/>
                </a:solidFill>
              </a:rPr>
              <a:t/>
            </a:r>
            <a:br>
              <a:rPr lang="de-DE" i="1" dirty="0" smtClean="0">
                <a:solidFill>
                  <a:srgbClr val="0150A0"/>
                </a:solidFill>
              </a:rPr>
            </a:br>
            <a:r>
              <a:rPr lang="de-DE" i="1" dirty="0" smtClean="0">
                <a:solidFill>
                  <a:srgbClr val="0150A0"/>
                </a:solidFill>
              </a:rPr>
              <a:t>=1.5 sec!!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</p:spTree>
    <p:extLst>
      <p:ext uri="{BB962C8B-B14F-4D97-AF65-F5344CB8AC3E}">
        <p14:creationId xmlns:p14="http://schemas.microsoft.com/office/powerpoint/2010/main" val="535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4" name="Gruppieren 1203"/>
          <p:cNvGrpSpPr/>
          <p:nvPr/>
        </p:nvGrpSpPr>
        <p:grpSpPr>
          <a:xfrm rot="5400000">
            <a:off x="4733523" y="-606746"/>
            <a:ext cx="1585043" cy="6486452"/>
            <a:chOff x="2397761" y="-4877030"/>
            <a:chExt cx="1585043" cy="14630724"/>
          </a:xfrm>
        </p:grpSpPr>
        <p:cxnSp>
          <p:nvCxnSpPr>
            <p:cNvPr id="1206" name="Gerader Verbinder 1205"/>
            <p:cNvCxnSpPr/>
            <p:nvPr/>
          </p:nvCxnSpPr>
          <p:spPr>
            <a:xfrm>
              <a:off x="3982804" y="6225694"/>
              <a:ext cx="0" cy="3528000"/>
            </a:xfrm>
            <a:prstGeom prst="line">
              <a:avLst/>
            </a:prstGeom>
            <a:ln w="76200">
              <a:solidFill>
                <a:srgbClr val="E2B6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7" name="Gerader Verbinder 1206"/>
            <p:cNvCxnSpPr/>
            <p:nvPr/>
          </p:nvCxnSpPr>
          <p:spPr>
            <a:xfrm>
              <a:off x="3226435" y="-4857728"/>
              <a:ext cx="0" cy="3528001"/>
            </a:xfrm>
            <a:prstGeom prst="line">
              <a:avLst/>
            </a:prstGeom>
            <a:ln w="76200">
              <a:solidFill>
                <a:srgbClr val="D7DCE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8" name="Gerader Verbinder 1207"/>
            <p:cNvCxnSpPr/>
            <p:nvPr/>
          </p:nvCxnSpPr>
          <p:spPr>
            <a:xfrm>
              <a:off x="3645536" y="-4877030"/>
              <a:ext cx="0" cy="3528001"/>
            </a:xfrm>
            <a:prstGeom prst="line">
              <a:avLst/>
            </a:prstGeom>
            <a:ln w="76200">
              <a:solidFill>
                <a:srgbClr val="CAE5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9" name="Gerader Verbinder 1208"/>
            <p:cNvCxnSpPr/>
            <p:nvPr/>
          </p:nvCxnSpPr>
          <p:spPr>
            <a:xfrm>
              <a:off x="2803004" y="-4877030"/>
              <a:ext cx="0" cy="3528001"/>
            </a:xfrm>
            <a:prstGeom prst="line">
              <a:avLst/>
            </a:prstGeom>
            <a:ln w="76200">
              <a:solidFill>
                <a:srgbClr val="C3C6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0" name="Gerader Verbinder 1209"/>
            <p:cNvCxnSpPr/>
            <p:nvPr/>
          </p:nvCxnSpPr>
          <p:spPr>
            <a:xfrm>
              <a:off x="2397761" y="-4785863"/>
              <a:ext cx="0" cy="3528001"/>
            </a:xfrm>
            <a:prstGeom prst="line">
              <a:avLst/>
            </a:prstGeom>
            <a:ln w="76200">
              <a:solidFill>
                <a:srgbClr val="AFD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grpSp>
        <p:nvGrpSpPr>
          <p:cNvPr id="72" name="Gruppieren 71"/>
          <p:cNvGrpSpPr/>
          <p:nvPr/>
        </p:nvGrpSpPr>
        <p:grpSpPr>
          <a:xfrm>
            <a:off x="1813316" y="1492221"/>
            <a:ext cx="2354142" cy="1936779"/>
            <a:chOff x="-4184226" y="6516513"/>
            <a:chExt cx="3162558" cy="2601873"/>
          </a:xfrm>
        </p:grpSpPr>
        <p:grpSp>
          <p:nvGrpSpPr>
            <p:cNvPr id="73" name="Gruppieren 72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38" name="Rechteck 13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Ellipse 13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4" name="Gruppieren 73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35" name="Ellipse 13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Flussdiagramm: Verzögerung 13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uppieren 74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26" name="Gruppieren 125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32" name="Freihandform 131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" name="Flussdiagramm: Verzögerung 132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34" name="Gerader Verbinder 133"/>
                <p:cNvCxnSpPr>
                  <a:stCxn id="133" idx="1"/>
                  <a:endCxn id="133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9" name="Diagonaler Streifen 128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Ellipse 130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uppieren 75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77" name="Rechteck 76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" name="Rechteck 77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" name="Rechteck 78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" name="Rechteck 79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" name="Rechteck 80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hteck 81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" name="Rechteck 82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" name="Rechteck 85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" name="Rechteck 86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0" name="Rechteck 119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1" name="Rechteck 120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2" name="Rechteck 121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4" name="Rechteck 123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5" name="Rechteck 124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sp>
        <p:nvSpPr>
          <p:cNvPr id="142" name="Textfeld 141"/>
          <p:cNvSpPr txBox="1"/>
          <p:nvPr/>
        </p:nvSpPr>
        <p:spPr>
          <a:xfrm>
            <a:off x="6796920" y="1404823"/>
            <a:ext cx="453271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AlexNet</a:t>
            </a:r>
            <a:r>
              <a:rPr lang="de-DE" sz="2800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Krizhevsky</a:t>
            </a:r>
            <a:r>
              <a:rPr lang="de-DE" dirty="0" smtClean="0"/>
              <a:t> et al., 2012)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GoogLeNet</a:t>
            </a:r>
            <a:r>
              <a:rPr lang="de-DE" sz="2800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Szegedy</a:t>
            </a:r>
            <a:r>
              <a:rPr lang="de-DE" dirty="0" smtClean="0"/>
              <a:t> et al., 2015)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VGG-16 </a:t>
            </a:r>
            <a:r>
              <a:rPr lang="de-DE" dirty="0" smtClean="0"/>
              <a:t>(</a:t>
            </a:r>
            <a:r>
              <a:rPr lang="de-DE" dirty="0" err="1" smtClean="0"/>
              <a:t>Simonyan</a:t>
            </a:r>
            <a:r>
              <a:rPr lang="de-DE" dirty="0" smtClean="0"/>
              <a:t> &amp; </a:t>
            </a:r>
            <a:r>
              <a:rPr lang="de-DE" dirty="0" err="1" smtClean="0"/>
              <a:t>Zisserman</a:t>
            </a:r>
            <a:r>
              <a:rPr lang="de-DE" dirty="0" smtClean="0"/>
              <a:t>, 2015)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ResNet-50 </a:t>
            </a:r>
            <a:r>
              <a:rPr lang="de-DE" dirty="0" smtClean="0"/>
              <a:t>(He et al., 2015)</a:t>
            </a:r>
            <a:endParaRPr lang="de-DE" sz="2800" dirty="0" smtClean="0"/>
          </a:p>
        </p:txBody>
      </p:sp>
      <p:grpSp>
        <p:nvGrpSpPr>
          <p:cNvPr id="4" name="Gruppieren 3"/>
          <p:cNvGrpSpPr/>
          <p:nvPr/>
        </p:nvGrpSpPr>
        <p:grpSpPr>
          <a:xfrm>
            <a:off x="6339015" y="4634595"/>
            <a:ext cx="705656" cy="543508"/>
            <a:chOff x="3037543" y="1769919"/>
            <a:chExt cx="705656" cy="543508"/>
          </a:xfrm>
        </p:grpSpPr>
        <p:sp>
          <p:nvSpPr>
            <p:cNvPr id="143" name="Rechteck 142"/>
            <p:cNvSpPr/>
            <p:nvPr/>
          </p:nvSpPr>
          <p:spPr>
            <a:xfrm>
              <a:off x="3037543" y="176991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4" name="Rechteck 143"/>
            <p:cNvSpPr/>
            <p:nvPr/>
          </p:nvSpPr>
          <p:spPr>
            <a:xfrm>
              <a:off x="3234780" y="176991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5" name="Rechteck 144"/>
            <p:cNvSpPr/>
            <p:nvPr/>
          </p:nvSpPr>
          <p:spPr>
            <a:xfrm>
              <a:off x="3432016" y="176991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6" name="Rechteck 145"/>
            <p:cNvSpPr/>
            <p:nvPr/>
          </p:nvSpPr>
          <p:spPr>
            <a:xfrm>
              <a:off x="3629253" y="176991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7" name="Rechteck 146"/>
            <p:cNvSpPr/>
            <p:nvPr/>
          </p:nvSpPr>
          <p:spPr>
            <a:xfrm>
              <a:off x="3037543" y="19111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8" name="Rechteck 147"/>
            <p:cNvSpPr/>
            <p:nvPr/>
          </p:nvSpPr>
          <p:spPr>
            <a:xfrm>
              <a:off x="3234780" y="19111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49" name="Rechteck 148"/>
            <p:cNvSpPr/>
            <p:nvPr/>
          </p:nvSpPr>
          <p:spPr>
            <a:xfrm>
              <a:off x="3432016" y="19111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0" name="Rechteck 149"/>
            <p:cNvSpPr/>
            <p:nvPr/>
          </p:nvSpPr>
          <p:spPr>
            <a:xfrm>
              <a:off x="3629253" y="19111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1" name="Rechteck 150"/>
            <p:cNvSpPr/>
            <p:nvPr/>
          </p:nvSpPr>
          <p:spPr>
            <a:xfrm>
              <a:off x="3037543" y="20539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2" name="Rechteck 151"/>
            <p:cNvSpPr/>
            <p:nvPr/>
          </p:nvSpPr>
          <p:spPr>
            <a:xfrm>
              <a:off x="3234780" y="20539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3" name="Rechteck 152"/>
            <p:cNvSpPr/>
            <p:nvPr/>
          </p:nvSpPr>
          <p:spPr>
            <a:xfrm>
              <a:off x="3432016" y="20539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4" name="Rechteck 153"/>
            <p:cNvSpPr/>
            <p:nvPr/>
          </p:nvSpPr>
          <p:spPr>
            <a:xfrm>
              <a:off x="3629253" y="2053910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5" name="Rechteck 154"/>
            <p:cNvSpPr/>
            <p:nvPr/>
          </p:nvSpPr>
          <p:spPr>
            <a:xfrm>
              <a:off x="3037543" y="220052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6" name="Rechteck 155"/>
            <p:cNvSpPr/>
            <p:nvPr/>
          </p:nvSpPr>
          <p:spPr>
            <a:xfrm>
              <a:off x="3234780" y="220052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7" name="Rechteck 156"/>
            <p:cNvSpPr/>
            <p:nvPr/>
          </p:nvSpPr>
          <p:spPr>
            <a:xfrm>
              <a:off x="3432016" y="220052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  <p:sp>
          <p:nvSpPr>
            <p:cNvPr id="158" name="Rechteck 157"/>
            <p:cNvSpPr/>
            <p:nvPr/>
          </p:nvSpPr>
          <p:spPr>
            <a:xfrm>
              <a:off x="3629253" y="2200529"/>
              <a:ext cx="113946" cy="11289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9364697" y="3884092"/>
            <a:ext cx="2564541" cy="2122114"/>
            <a:chOff x="2350725" y="4631784"/>
            <a:chExt cx="2564541" cy="2122114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350725" y="4631784"/>
              <a:ext cx="1887937" cy="1420459"/>
              <a:chOff x="3446037" y="4107691"/>
              <a:chExt cx="1887937" cy="1420459"/>
            </a:xfrm>
          </p:grpSpPr>
          <p:sp>
            <p:nvSpPr>
              <p:cNvPr id="160" name="Rechteck 159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1" name="Rechteck 160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2" name="Rechteck 161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3" name="Rechteck 162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3" name="Rechteck 192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5" name="Rechteck 194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6" name="Rechteck 195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7" name="Rechteck 196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8" name="Rechteck 197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9" name="Rechteck 198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0" name="Rechteck 199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1" name="Rechteck 200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2" name="Rechteck 201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3" name="Rechteck 202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4" name="Rechteck 203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5" name="Rechteck 204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7" name="Rechteck 206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8" name="Rechteck 207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09" name="Rechteck 208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0" name="Rechteck 209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1" name="Rechteck 210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2" name="Rechteck 211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3" name="Rechteck 212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4" name="Rechteck 213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5" name="Rechteck 214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6" name="Rechteck 215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7" name="Rechteck 216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8" name="Rechteck 217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9" name="Rechteck 218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0" name="Rechteck 219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1" name="Rechteck 220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2" name="Rechteck 221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3" name="Rechteck 222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4" name="Rechteck 223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5" name="Rechteck 224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6" name="Rechteck 225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7" name="Rechteck 226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8" name="Rechteck 227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29" name="Rechteck 228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0" name="Rechteck 229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1" name="Rechteck 230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2" name="Rechteck 231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3" name="Rechteck 232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4" name="Rechteck 233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5" name="Rechteck 234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6" name="Rechteck 235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7" name="Rechteck 236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8" name="Rechteck 237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39" name="Rechteck 238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0" name="Rechteck 239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1" name="Rechteck 240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2" name="Rechteck 241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3" name="Rechteck 242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4" name="Rechteck 243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5" name="Rechteck 244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6" name="Rechteck 245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7" name="Rechteck 246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8" name="Rechteck 247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49" name="Rechteck 248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0" name="Rechteck 249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1" name="Rechteck 250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2" name="Rechteck 251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3" name="Rechteck 252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4" name="Rechteck 253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5" name="Rechteck 254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6" name="Rechteck 255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7" name="Rechteck 256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8" name="Rechteck 257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59" name="Rechteck 258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0" name="Rechteck 259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1" name="Rechteck 260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2" name="Rechteck 261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3" name="Rechteck 262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4" name="Rechteck 263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5" name="Rechteck 264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6" name="Rechteck 265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7" name="Rechteck 266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8" name="Rechteck 267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69" name="Rechteck 268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0" name="Rechteck 269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1" name="Rechteck 270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2" name="Rechteck 271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3" name="Rechteck 272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4" name="Rechteck 273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5" name="Rechteck 274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6" name="Rechteck 275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7" name="Rechteck 276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8" name="Rechteck 277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79" name="Rechteck 278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0" name="Rechteck 279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1" name="Rechteck 280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2" name="Rechteck 281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3" name="Rechteck 282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4" name="Rechteck 283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5" name="Rechteck 284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6" name="Rechteck 285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7" name="Rechteck 286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8" name="Rechteck 287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89" name="Rechteck 288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0" name="Rechteck 289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1" name="Gruppieren 290"/>
            <p:cNvGrpSpPr/>
            <p:nvPr/>
          </p:nvGrpSpPr>
          <p:grpSpPr>
            <a:xfrm>
              <a:off x="2503125" y="4784184"/>
              <a:ext cx="1887937" cy="1420459"/>
              <a:chOff x="3446037" y="4107691"/>
              <a:chExt cx="1887937" cy="1420459"/>
            </a:xfrm>
          </p:grpSpPr>
          <p:sp>
            <p:nvSpPr>
              <p:cNvPr id="292" name="Rechteck 291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3" name="Rechteck 292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4" name="Rechteck 293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5" name="Rechteck 294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6" name="Rechteck 295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7" name="Rechteck 296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8" name="Rechteck 297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99" name="Rechteck 298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0" name="Rechteck 299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1" name="Rechteck 300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2" name="Rechteck 301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3" name="Rechteck 302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4" name="Rechteck 303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5" name="Rechteck 304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6" name="Rechteck 305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7" name="Rechteck 306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8" name="Rechteck 307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09" name="Rechteck 308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0" name="Rechteck 309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1" name="Rechteck 310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2" name="Rechteck 311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3" name="Rechteck 312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4" name="Rechteck 313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5" name="Rechteck 314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6" name="Rechteck 315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7" name="Rechteck 316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8" name="Rechteck 317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19" name="Rechteck 318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0" name="Rechteck 319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1" name="Rechteck 320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2" name="Rechteck 321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3" name="Rechteck 322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4" name="Rechteck 323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5" name="Rechteck 324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6" name="Rechteck 325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7" name="Rechteck 326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8" name="Rechteck 327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9" name="Rechteck 328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0" name="Rechteck 329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1" name="Rechteck 330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2" name="Rechteck 331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3" name="Rechteck 332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4" name="Rechteck 333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5" name="Rechteck 334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6" name="Rechteck 335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7" name="Rechteck 336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8" name="Rechteck 337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39" name="Rechteck 338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0" name="Rechteck 339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1" name="Rechteck 340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2" name="Rechteck 341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3" name="Rechteck 342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4" name="Rechteck 343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5" name="Rechteck 344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6" name="Rechteck 345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7" name="Rechteck 346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8" name="Rechteck 347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49" name="Rechteck 348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0" name="Rechteck 349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1" name="Rechteck 350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2" name="Rechteck 351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3" name="Rechteck 352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4" name="Rechteck 353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5" name="Rechteck 354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6" name="Rechteck 355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7" name="Rechteck 356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8" name="Rechteck 357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59" name="Rechteck 358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0" name="Rechteck 359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1" name="Rechteck 360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2" name="Rechteck 361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3" name="Rechteck 362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4" name="Rechteck 363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5" name="Rechteck 364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6" name="Rechteck 365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7" name="Rechteck 366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8" name="Rechteck 367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69" name="Rechteck 368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0" name="Rechteck 369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1" name="Rechteck 370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2" name="Rechteck 371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3" name="Rechteck 372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4" name="Rechteck 373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5" name="Rechteck 374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6" name="Rechteck 375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7" name="Rechteck 376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8" name="Rechteck 377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79" name="Rechteck 378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0" name="Rechteck 379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1" name="Rechteck 380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2" name="Rechteck 381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3" name="Rechteck 382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4" name="Rechteck 383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5" name="Rechteck 384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6" name="Rechteck 385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7" name="Rechteck 386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8" name="Rechteck 387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89" name="Rechteck 388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0" name="Rechteck 389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1" name="Rechteck 390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2" name="Gruppieren 391"/>
            <p:cNvGrpSpPr/>
            <p:nvPr/>
          </p:nvGrpSpPr>
          <p:grpSpPr>
            <a:xfrm>
              <a:off x="2655525" y="4936584"/>
              <a:ext cx="1887937" cy="1420459"/>
              <a:chOff x="3446037" y="4107691"/>
              <a:chExt cx="1887937" cy="1420459"/>
            </a:xfrm>
          </p:grpSpPr>
          <p:sp>
            <p:nvSpPr>
              <p:cNvPr id="393" name="Rechteck 392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4" name="Rechteck 393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5" name="Rechteck 394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6" name="Rechteck 395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7" name="Rechteck 396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8" name="Rechteck 397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99" name="Rechteck 398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0" name="Rechteck 399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1" name="Rechteck 400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2" name="Rechteck 401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3" name="Rechteck 402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4" name="Rechteck 403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5" name="Rechteck 404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6" name="Rechteck 405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7" name="Rechteck 406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8" name="Rechteck 407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09" name="Rechteck 408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0" name="Rechteck 409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1" name="Rechteck 410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2" name="Rechteck 411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3" name="Rechteck 412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4" name="Rechteck 413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5" name="Rechteck 414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6" name="Rechteck 415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7" name="Rechteck 416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8" name="Rechteck 417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19" name="Rechteck 418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0" name="Rechteck 419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1" name="Rechteck 420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2" name="Rechteck 421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3" name="Rechteck 422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4" name="Rechteck 423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5" name="Rechteck 424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6" name="Rechteck 425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7" name="Rechteck 426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8" name="Rechteck 427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29" name="Rechteck 428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0" name="Rechteck 429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1" name="Rechteck 430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2" name="Rechteck 431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3" name="Rechteck 432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4" name="Rechteck 433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5" name="Rechteck 434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6" name="Rechteck 435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7" name="Rechteck 436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8" name="Rechteck 437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39" name="Rechteck 438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0" name="Rechteck 439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1" name="Rechteck 440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2" name="Rechteck 441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3" name="Rechteck 442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4" name="Rechteck 443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5" name="Rechteck 444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6" name="Rechteck 445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7" name="Rechteck 446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8" name="Rechteck 447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49" name="Rechteck 448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0" name="Rechteck 449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1" name="Rechteck 450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2" name="Rechteck 451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3" name="Rechteck 452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4" name="Rechteck 453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5" name="Rechteck 454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6" name="Rechteck 455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7" name="Rechteck 456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8" name="Rechteck 457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59" name="Rechteck 458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0" name="Rechteck 459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1" name="Rechteck 460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2" name="Rechteck 461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3" name="Rechteck 462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4" name="Rechteck 463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5" name="Rechteck 464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6" name="Rechteck 465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7" name="Rechteck 466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8" name="Rechteck 467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69" name="Rechteck 468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0" name="Rechteck 469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1" name="Rechteck 470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2" name="Rechteck 471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3" name="Rechteck 472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4" name="Rechteck 473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5" name="Rechteck 474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6" name="Rechteck 475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7" name="Rechteck 476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8" name="Rechteck 477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79" name="Rechteck 478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0" name="Rechteck 479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1" name="Rechteck 480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2" name="Rechteck 481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3" name="Rechteck 482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4" name="Rechteck 483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5" name="Rechteck 484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6" name="Rechteck 485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7" name="Rechteck 486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8" name="Rechteck 487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89" name="Rechteck 488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0" name="Rechteck 489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1" name="Rechteck 490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2" name="Rechteck 491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3" name="Gruppieren 492"/>
            <p:cNvGrpSpPr/>
            <p:nvPr/>
          </p:nvGrpSpPr>
          <p:grpSpPr>
            <a:xfrm>
              <a:off x="2807925" y="5088984"/>
              <a:ext cx="1887937" cy="1420459"/>
              <a:chOff x="3446037" y="4107691"/>
              <a:chExt cx="1887937" cy="1420459"/>
            </a:xfrm>
          </p:grpSpPr>
          <p:sp>
            <p:nvSpPr>
              <p:cNvPr id="494" name="Rechteck 493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5" name="Rechteck 494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6" name="Rechteck 495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7" name="Rechteck 496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8" name="Rechteck 497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499" name="Rechteck 498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0" name="Rechteck 499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1" name="Rechteck 500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2" name="Rechteck 501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3" name="Rechteck 502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4" name="Rechteck 503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5" name="Rechteck 504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6" name="Rechteck 505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7" name="Rechteck 506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8" name="Rechteck 507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9" name="Rechteck 508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0" name="Rechteck 509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1" name="Rechteck 510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2" name="Rechteck 511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3" name="Rechteck 512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4" name="Rechteck 513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5" name="Rechteck 514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6" name="Rechteck 515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7" name="Rechteck 516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8" name="Rechteck 517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9" name="Rechteck 518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0" name="Rechteck 519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1" name="Rechteck 520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2" name="Rechteck 521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3" name="Rechteck 522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4" name="Rechteck 523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5" name="Rechteck 524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6" name="Rechteck 525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7" name="Rechteck 526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8" name="Rechteck 527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29" name="Rechteck 528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0" name="Rechteck 529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1" name="Rechteck 530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2" name="Rechteck 531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3" name="Rechteck 532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4" name="Rechteck 533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5" name="Rechteck 534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6" name="Rechteck 535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7" name="Rechteck 536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8" name="Rechteck 537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39" name="Rechteck 538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0" name="Rechteck 539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1" name="Rechteck 540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2" name="Rechteck 541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3" name="Rechteck 542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4" name="Rechteck 543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5" name="Rechteck 544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6" name="Rechteck 545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7" name="Rechteck 546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8" name="Rechteck 547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49" name="Rechteck 548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0" name="Rechteck 549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1" name="Rechteck 550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2" name="Rechteck 551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3" name="Rechteck 552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4" name="Rechteck 553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5" name="Rechteck 554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6" name="Rechteck 555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7" name="Rechteck 556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8" name="Rechteck 557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59" name="Rechteck 558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0" name="Rechteck 559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1" name="Rechteck 560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2" name="Rechteck 561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3" name="Rechteck 562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4" name="Rechteck 563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5" name="Rechteck 564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6" name="Rechteck 565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7" name="Rechteck 566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8" name="Rechteck 567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69" name="Rechteck 568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0" name="Rechteck 569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1" name="Rechteck 570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2" name="Rechteck 571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3" name="Rechteck 572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4" name="Rechteck 573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5" name="Rechteck 574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6" name="Rechteck 575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7" name="Rechteck 576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8" name="Rechteck 577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79" name="Rechteck 578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0" name="Rechteck 579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1" name="Rechteck 580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2" name="Rechteck 581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3" name="Rechteck 582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4" name="Rechteck 583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5" name="Rechteck 584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6" name="Rechteck 585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7" name="Rechteck 586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8" name="Rechteck 587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89" name="Rechteck 588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0" name="Rechteck 589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1" name="Rechteck 590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2" name="Rechteck 591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3" name="Rechteck 592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94" name="Gruppieren 593"/>
            <p:cNvGrpSpPr/>
            <p:nvPr/>
          </p:nvGrpSpPr>
          <p:grpSpPr>
            <a:xfrm>
              <a:off x="2960325" y="5241384"/>
              <a:ext cx="1887937" cy="1420459"/>
              <a:chOff x="3446037" y="4107691"/>
              <a:chExt cx="1887937" cy="1420459"/>
            </a:xfrm>
          </p:grpSpPr>
          <p:sp>
            <p:nvSpPr>
              <p:cNvPr id="595" name="Rechteck 594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6" name="Rechteck 595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7" name="Rechteck 596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8" name="Rechteck 597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99" name="Rechteck 598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0" name="Rechteck 599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1" name="Rechteck 600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2" name="Rechteck 601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3" name="Rechteck 602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4" name="Rechteck 603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5" name="Rechteck 604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6" name="Rechteck 605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7" name="Rechteck 606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8" name="Rechteck 607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09" name="Rechteck 608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0" name="Rechteck 609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1" name="Rechteck 610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2" name="Rechteck 611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3" name="Rechteck 612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4" name="Rechteck 613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5" name="Rechteck 614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6" name="Rechteck 615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7" name="Rechteck 616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8" name="Rechteck 617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19" name="Rechteck 618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0" name="Rechteck 619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1" name="Rechteck 620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2" name="Rechteck 621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3" name="Rechteck 622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4" name="Rechteck 623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5" name="Rechteck 624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6" name="Rechteck 625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7" name="Rechteck 626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8" name="Rechteck 627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29" name="Rechteck 628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0" name="Rechteck 629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1" name="Rechteck 630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2" name="Rechteck 631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3" name="Rechteck 632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4" name="Rechteck 633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5" name="Rechteck 634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6" name="Rechteck 635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7" name="Rechteck 636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8" name="Rechteck 637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39" name="Rechteck 638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0" name="Rechteck 639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1" name="Rechteck 640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2" name="Rechteck 641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3" name="Rechteck 642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4" name="Rechteck 643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5" name="Rechteck 644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6" name="Rechteck 645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7" name="Rechteck 646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8" name="Rechteck 647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49" name="Rechteck 648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0" name="Rechteck 649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1" name="Rechteck 650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2" name="Rechteck 651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3" name="Rechteck 652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4" name="Rechteck 653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5" name="Rechteck 654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6" name="Rechteck 655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7" name="Rechteck 656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8" name="Rechteck 657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9" name="Rechteck 658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0" name="Rechteck 659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1" name="Rechteck 660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2" name="Rechteck 661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3" name="Rechteck 662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4" name="Rechteck 663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5" name="Rechteck 664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6" name="Rechteck 665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7" name="Rechteck 666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8" name="Rechteck 667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69" name="Rechteck 668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0" name="Rechteck 669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1" name="Rechteck 670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2" name="Rechteck 671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3" name="Rechteck 672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4" name="Rechteck 673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5" name="Rechteck 674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6" name="Rechteck 675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7" name="Rechteck 676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8" name="Rechteck 677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9" name="Rechteck 678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0" name="Rechteck 679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1" name="Rechteck 680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2" name="Rechteck 681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3" name="Rechteck 682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4" name="Rechteck 683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5" name="Rechteck 684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6" name="Rechteck 685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7" name="Rechteck 686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8" name="Rechteck 687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9" name="Rechteck 688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0" name="Rechteck 689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1" name="Rechteck 690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2" name="Rechteck 691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3" name="Rechteck 692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4" name="Rechteck 693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95" name="Gruppieren 694"/>
            <p:cNvGrpSpPr/>
            <p:nvPr/>
          </p:nvGrpSpPr>
          <p:grpSpPr>
            <a:xfrm>
              <a:off x="2417729" y="4723839"/>
              <a:ext cx="1887937" cy="1420459"/>
              <a:chOff x="3446037" y="4107691"/>
              <a:chExt cx="1887937" cy="1420459"/>
            </a:xfrm>
          </p:grpSpPr>
          <p:sp>
            <p:nvSpPr>
              <p:cNvPr id="696" name="Rechteck 695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7" name="Rechteck 696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8" name="Rechteck 697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99" name="Rechteck 698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0" name="Rechteck 699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1" name="Rechteck 700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2" name="Rechteck 701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3" name="Rechteck 702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4" name="Rechteck 703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5" name="Rechteck 704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6" name="Rechteck 705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7" name="Rechteck 706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8" name="Rechteck 707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09" name="Rechteck 708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0" name="Rechteck 709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1" name="Rechteck 710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2" name="Rechteck 711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3" name="Rechteck 712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4" name="Rechteck 713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5" name="Rechteck 714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6" name="Rechteck 715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7" name="Rechteck 716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8" name="Rechteck 717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19" name="Rechteck 718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0" name="Rechteck 719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1" name="Rechteck 720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2" name="Rechteck 721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3" name="Rechteck 722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4" name="Rechteck 723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5" name="Rechteck 724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6" name="Rechteck 725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7" name="Rechteck 726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8" name="Rechteck 727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9" name="Rechteck 728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0" name="Rechteck 729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1" name="Rechteck 730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2" name="Rechteck 731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3" name="Rechteck 732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4" name="Rechteck 733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5" name="Rechteck 734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6" name="Rechteck 735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7" name="Rechteck 736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8" name="Rechteck 737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39" name="Rechteck 738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0" name="Rechteck 739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1" name="Rechteck 740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2" name="Rechteck 741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3" name="Rechteck 742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4" name="Rechteck 743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5" name="Rechteck 744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6" name="Rechteck 745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7" name="Rechteck 746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8" name="Rechteck 747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9" name="Rechteck 748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0" name="Rechteck 749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1" name="Rechteck 750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2" name="Rechteck 751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3" name="Rechteck 752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4" name="Rechteck 753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5" name="Rechteck 754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6" name="Rechteck 755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7" name="Rechteck 756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8" name="Rechteck 757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9" name="Rechteck 758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0" name="Rechteck 759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1" name="Rechteck 760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2" name="Rechteck 761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3" name="Rechteck 762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4" name="Rechteck 763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5" name="Rechteck 764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6" name="Rechteck 765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7" name="Rechteck 766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8" name="Rechteck 767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69" name="Rechteck 768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0" name="Rechteck 769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1" name="Rechteck 770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2" name="Rechteck 771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3" name="Rechteck 772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4" name="Rechteck 773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5" name="Rechteck 774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6" name="Rechteck 775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7" name="Rechteck 776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8" name="Rechteck 777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79" name="Rechteck 778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0" name="Rechteck 779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1" name="Rechteck 780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2" name="Rechteck 781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3" name="Rechteck 782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4" name="Rechteck 783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5" name="Rechteck 784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6" name="Rechteck 785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7" name="Rechteck 786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8" name="Rechteck 787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9" name="Rechteck 788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0" name="Rechteck 789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1" name="Rechteck 790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2" name="Rechteck 791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3" name="Rechteck 792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4" name="Rechteck 793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5" name="Rechteck 794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96" name="Gruppieren 795"/>
            <p:cNvGrpSpPr/>
            <p:nvPr/>
          </p:nvGrpSpPr>
          <p:grpSpPr>
            <a:xfrm>
              <a:off x="2570129" y="4876239"/>
              <a:ext cx="1887937" cy="1420459"/>
              <a:chOff x="3446037" y="4107691"/>
              <a:chExt cx="1887937" cy="1420459"/>
            </a:xfrm>
          </p:grpSpPr>
          <p:sp>
            <p:nvSpPr>
              <p:cNvPr id="797" name="Rechteck 796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8" name="Rechteck 797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9" name="Rechteck 798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0" name="Rechteck 799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1" name="Rechteck 800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2" name="Rechteck 801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3" name="Rechteck 802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4" name="Rechteck 803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5" name="Rechteck 804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6" name="Rechteck 805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7" name="Rechteck 806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8" name="Rechteck 807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9" name="Rechteck 808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0" name="Rechteck 809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1" name="Rechteck 810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2" name="Rechteck 811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3" name="Rechteck 812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4" name="Rechteck 813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5" name="Rechteck 814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6" name="Rechteck 815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7" name="Rechteck 816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8" name="Rechteck 817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9" name="Rechteck 818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0" name="Rechteck 819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1" name="Rechteck 820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2" name="Rechteck 821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3" name="Rechteck 822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4" name="Rechteck 823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5" name="Rechteck 824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6" name="Rechteck 825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7" name="Rechteck 826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8" name="Rechteck 827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9" name="Rechteck 828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0" name="Rechteck 829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1" name="Rechteck 830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2" name="Rechteck 831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3" name="Rechteck 832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4" name="Rechteck 833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5" name="Rechteck 834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6" name="Rechteck 835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7" name="Rechteck 836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8" name="Rechteck 837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9" name="Rechteck 838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0" name="Rechteck 839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1" name="Rechteck 840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2" name="Rechteck 841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3" name="Rechteck 842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4" name="Rechteck 843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5" name="Rechteck 844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6" name="Rechteck 845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7" name="Rechteck 846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8" name="Rechteck 847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9" name="Rechteck 848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0" name="Rechteck 849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1" name="Rechteck 850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2" name="Rechteck 851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3" name="Rechteck 852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4" name="Rechteck 853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5" name="Rechteck 854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6" name="Rechteck 855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7" name="Rechteck 856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8" name="Rechteck 857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9" name="Rechteck 858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0" name="Rechteck 859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1" name="Rechteck 860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2" name="Rechteck 861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3" name="Rechteck 862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4" name="Rechteck 863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5" name="Rechteck 864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6" name="Rechteck 865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7" name="Rechteck 866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8" name="Rechteck 867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9" name="Rechteck 868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0" name="Rechteck 869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1" name="Rechteck 870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2" name="Rechteck 871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3" name="Rechteck 872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4" name="Rechteck 873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5" name="Rechteck 874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6" name="Rechteck 875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7" name="Rechteck 876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8" name="Rechteck 877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9" name="Rechteck 878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0" name="Rechteck 879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1" name="Rechteck 880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2" name="Rechteck 881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3" name="Rechteck 882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4" name="Rechteck 883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5" name="Rechteck 884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6" name="Rechteck 885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7" name="Rechteck 886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8" name="Rechteck 887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89" name="Rechteck 888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0" name="Rechteck 889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1" name="Rechteck 890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2" name="Rechteck 891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3" name="Rechteck 892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4" name="Rechteck 893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5" name="Rechteck 894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6" name="Rechteck 895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7" name="Gruppieren 896"/>
            <p:cNvGrpSpPr/>
            <p:nvPr/>
          </p:nvGrpSpPr>
          <p:grpSpPr>
            <a:xfrm>
              <a:off x="2722529" y="5028639"/>
              <a:ext cx="1887937" cy="1420459"/>
              <a:chOff x="3446037" y="4107691"/>
              <a:chExt cx="1887937" cy="1420459"/>
            </a:xfrm>
          </p:grpSpPr>
          <p:sp>
            <p:nvSpPr>
              <p:cNvPr id="898" name="Rechteck 897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99" name="Rechteck 898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0" name="Rechteck 899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1" name="Rechteck 900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2" name="Rechteck 901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3" name="Rechteck 902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4" name="Rechteck 903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5" name="Rechteck 904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6" name="Rechteck 905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7" name="Rechteck 906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8" name="Rechteck 907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09" name="Rechteck 908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0" name="Rechteck 909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1" name="Rechteck 910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2" name="Rechteck 911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3" name="Rechteck 912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4" name="Rechteck 913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5" name="Rechteck 914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6" name="Rechteck 915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7" name="Rechteck 916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8" name="Rechteck 917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19" name="Rechteck 918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0" name="Rechteck 919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1" name="Rechteck 920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2" name="Rechteck 921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3" name="Rechteck 922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4" name="Rechteck 923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5" name="Rechteck 924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6" name="Rechteck 925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7" name="Rechteck 926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8" name="Rechteck 927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29" name="Rechteck 928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0" name="Rechteck 929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1" name="Rechteck 930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2" name="Rechteck 931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3" name="Rechteck 932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4" name="Rechteck 933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5" name="Rechteck 934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6" name="Rechteck 935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7" name="Rechteck 936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8" name="Rechteck 937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39" name="Rechteck 938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0" name="Rechteck 939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1" name="Rechteck 940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2" name="Rechteck 941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3" name="Rechteck 942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4" name="Rechteck 943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5" name="Rechteck 944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6" name="Rechteck 945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7" name="Rechteck 946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8" name="Rechteck 947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49" name="Rechteck 948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0" name="Rechteck 949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1" name="Rechteck 950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2" name="Rechteck 951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3" name="Rechteck 952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4" name="Rechteck 953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5" name="Rechteck 954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6" name="Rechteck 955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7" name="Rechteck 956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8" name="Rechteck 957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59" name="Rechteck 958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0" name="Rechteck 959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1" name="Rechteck 960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2" name="Rechteck 961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3" name="Rechteck 962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4" name="Rechteck 963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5" name="Rechteck 964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6" name="Rechteck 965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7" name="Rechteck 966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8" name="Rechteck 967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69" name="Rechteck 968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0" name="Rechteck 969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1" name="Rechteck 970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2" name="Rechteck 971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3" name="Rechteck 972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4" name="Rechteck 973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5" name="Rechteck 974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6" name="Rechteck 975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7" name="Rechteck 976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8" name="Rechteck 977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79" name="Rechteck 978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0" name="Rechteck 979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1" name="Rechteck 980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2" name="Rechteck 981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3" name="Rechteck 982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4" name="Rechteck 983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5" name="Rechteck 984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6" name="Rechteck 985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7" name="Rechteck 986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8" name="Rechteck 987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89" name="Rechteck 988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0" name="Rechteck 989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1" name="Rechteck 990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2" name="Rechteck 991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3" name="Rechteck 992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4" name="Rechteck 993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5" name="Rechteck 994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6" name="Rechteck 995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997" name="Rechteck 996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98" name="Gruppieren 997"/>
            <p:cNvGrpSpPr/>
            <p:nvPr/>
          </p:nvGrpSpPr>
          <p:grpSpPr>
            <a:xfrm>
              <a:off x="2874929" y="5181039"/>
              <a:ext cx="1887937" cy="1420459"/>
              <a:chOff x="3446037" y="4107691"/>
              <a:chExt cx="1887937" cy="1420459"/>
            </a:xfrm>
          </p:grpSpPr>
          <p:sp>
            <p:nvSpPr>
              <p:cNvPr id="999" name="Rechteck 998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0" name="Rechteck 999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1" name="Rechteck 1000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2" name="Rechteck 1001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3" name="Rechteck 1002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4" name="Rechteck 1003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5" name="Rechteck 1004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6" name="Rechteck 1005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7" name="Rechteck 1006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8" name="Rechteck 1007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09" name="Rechteck 1008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0" name="Rechteck 1009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1" name="Rechteck 1010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2" name="Rechteck 1011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3" name="Rechteck 1012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4" name="Rechteck 1013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5" name="Rechteck 1014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6" name="Rechteck 1015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7" name="Rechteck 1016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8" name="Rechteck 1017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19" name="Rechteck 1018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0" name="Rechteck 1019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1" name="Rechteck 1020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2" name="Rechteck 1021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3" name="Rechteck 1022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4" name="Rechteck 1023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5" name="Rechteck 1024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6" name="Rechteck 1025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7" name="Rechteck 1026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8" name="Rechteck 1027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9" name="Rechteck 1028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0" name="Rechteck 1029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1" name="Rechteck 1030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2" name="Rechteck 1031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3" name="Rechteck 1032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4" name="Rechteck 1033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5" name="Rechteck 1034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6" name="Rechteck 1035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7" name="Rechteck 1036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8" name="Rechteck 1037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9" name="Rechteck 1038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0" name="Rechteck 1039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1" name="Rechteck 1040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2" name="Rechteck 1041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3" name="Rechteck 1042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4" name="Rechteck 1043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5" name="Rechteck 1044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6" name="Rechteck 1045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7" name="Rechteck 1046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8" name="Rechteck 1047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9" name="Rechteck 1048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0" name="Rechteck 1049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1" name="Rechteck 1050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2" name="Rechteck 1051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3" name="Rechteck 1052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4" name="Rechteck 1053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5" name="Rechteck 1054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6" name="Rechteck 1055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7" name="Rechteck 1056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8" name="Rechteck 1057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9" name="Rechteck 1058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0" name="Rechteck 1059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1" name="Rechteck 1060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2" name="Rechteck 1061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3" name="Rechteck 1062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4" name="Rechteck 1063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5" name="Rechteck 1064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6" name="Rechteck 1065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7" name="Rechteck 1066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8" name="Rechteck 1067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9" name="Rechteck 1068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0" name="Rechteck 1069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1" name="Rechteck 1070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2" name="Rechteck 1071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3" name="Rechteck 1072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4" name="Rechteck 1073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5" name="Rechteck 1074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6" name="Rechteck 1075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7" name="Rechteck 1076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8" name="Rechteck 1077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9" name="Rechteck 1078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0" name="Rechteck 1079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1" name="Rechteck 1080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2" name="Rechteck 1081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3" name="Rechteck 1082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4" name="Rechteck 1083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5" name="Rechteck 1084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6" name="Rechteck 1085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7" name="Rechteck 1086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8" name="Rechteck 1087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9" name="Rechteck 1088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0" name="Rechteck 1089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1" name="Rechteck 1090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2" name="Rechteck 1091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3" name="Rechteck 1092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4" name="Rechteck 1093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5" name="Rechteck 1094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6" name="Rechteck 1095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7" name="Rechteck 1096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8" name="Rechteck 1097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099" name="Gruppieren 1098"/>
            <p:cNvGrpSpPr/>
            <p:nvPr/>
          </p:nvGrpSpPr>
          <p:grpSpPr>
            <a:xfrm>
              <a:off x="3027329" y="5333439"/>
              <a:ext cx="1887937" cy="1420459"/>
              <a:chOff x="3446037" y="4107691"/>
              <a:chExt cx="1887937" cy="1420459"/>
            </a:xfrm>
          </p:grpSpPr>
          <p:sp>
            <p:nvSpPr>
              <p:cNvPr id="1100" name="Rechteck 1099"/>
              <p:cNvSpPr/>
              <p:nvPr/>
            </p:nvSpPr>
            <p:spPr>
              <a:xfrm>
                <a:off x="344644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1" name="Rechteck 1100"/>
              <p:cNvSpPr/>
              <p:nvPr/>
            </p:nvSpPr>
            <p:spPr>
              <a:xfrm>
                <a:off x="364368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2" name="Rechteck 1101"/>
              <p:cNvSpPr/>
              <p:nvPr/>
            </p:nvSpPr>
            <p:spPr>
              <a:xfrm>
                <a:off x="3840920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3" name="Rechteck 1102"/>
              <p:cNvSpPr/>
              <p:nvPr/>
            </p:nvSpPr>
            <p:spPr>
              <a:xfrm>
                <a:off x="403815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4" name="Rechteck 1103"/>
              <p:cNvSpPr/>
              <p:nvPr/>
            </p:nvSpPr>
            <p:spPr>
              <a:xfrm>
                <a:off x="344644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5" name="Rechteck 1104"/>
              <p:cNvSpPr/>
              <p:nvPr/>
            </p:nvSpPr>
            <p:spPr>
              <a:xfrm>
                <a:off x="364368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6" name="Rechteck 1105"/>
              <p:cNvSpPr/>
              <p:nvPr/>
            </p:nvSpPr>
            <p:spPr>
              <a:xfrm>
                <a:off x="3840920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7" name="Rechteck 1106"/>
              <p:cNvSpPr/>
              <p:nvPr/>
            </p:nvSpPr>
            <p:spPr>
              <a:xfrm>
                <a:off x="403815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8" name="Rechteck 1107"/>
              <p:cNvSpPr/>
              <p:nvPr/>
            </p:nvSpPr>
            <p:spPr>
              <a:xfrm>
                <a:off x="344644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9" name="Rechteck 1108"/>
              <p:cNvSpPr/>
              <p:nvPr/>
            </p:nvSpPr>
            <p:spPr>
              <a:xfrm>
                <a:off x="364368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0" name="Rechteck 1109"/>
              <p:cNvSpPr/>
              <p:nvPr/>
            </p:nvSpPr>
            <p:spPr>
              <a:xfrm>
                <a:off x="3840920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1" name="Rechteck 1110"/>
              <p:cNvSpPr/>
              <p:nvPr/>
            </p:nvSpPr>
            <p:spPr>
              <a:xfrm>
                <a:off x="403815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2" name="Rechteck 1111"/>
              <p:cNvSpPr/>
              <p:nvPr/>
            </p:nvSpPr>
            <p:spPr>
              <a:xfrm>
                <a:off x="344644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3" name="Rechteck 1112"/>
              <p:cNvSpPr/>
              <p:nvPr/>
            </p:nvSpPr>
            <p:spPr>
              <a:xfrm>
                <a:off x="364368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4" name="Rechteck 1113"/>
              <p:cNvSpPr/>
              <p:nvPr/>
            </p:nvSpPr>
            <p:spPr>
              <a:xfrm>
                <a:off x="3840920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5" name="Rechteck 1114"/>
              <p:cNvSpPr/>
              <p:nvPr/>
            </p:nvSpPr>
            <p:spPr>
              <a:xfrm>
                <a:off x="403815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6" name="Rechteck 1115"/>
              <p:cNvSpPr/>
              <p:nvPr/>
            </p:nvSpPr>
            <p:spPr>
              <a:xfrm>
                <a:off x="423539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7" name="Rechteck 1116"/>
              <p:cNvSpPr/>
              <p:nvPr/>
            </p:nvSpPr>
            <p:spPr>
              <a:xfrm>
                <a:off x="443263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8" name="Rechteck 1117"/>
              <p:cNvSpPr/>
              <p:nvPr/>
            </p:nvSpPr>
            <p:spPr>
              <a:xfrm>
                <a:off x="4629867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9" name="Rechteck 1118"/>
              <p:cNvSpPr/>
              <p:nvPr/>
            </p:nvSpPr>
            <p:spPr>
              <a:xfrm>
                <a:off x="4827104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0" name="Rechteck 1119"/>
              <p:cNvSpPr/>
              <p:nvPr/>
            </p:nvSpPr>
            <p:spPr>
              <a:xfrm>
                <a:off x="423539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1" name="Rechteck 1120"/>
              <p:cNvSpPr/>
              <p:nvPr/>
            </p:nvSpPr>
            <p:spPr>
              <a:xfrm>
                <a:off x="443263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2" name="Rechteck 1121"/>
              <p:cNvSpPr/>
              <p:nvPr/>
            </p:nvSpPr>
            <p:spPr>
              <a:xfrm>
                <a:off x="4629867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3" name="Rechteck 1122"/>
              <p:cNvSpPr/>
              <p:nvPr/>
            </p:nvSpPr>
            <p:spPr>
              <a:xfrm>
                <a:off x="4827104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4" name="Rechteck 1123"/>
              <p:cNvSpPr/>
              <p:nvPr/>
            </p:nvSpPr>
            <p:spPr>
              <a:xfrm>
                <a:off x="423539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5" name="Rechteck 1124"/>
              <p:cNvSpPr/>
              <p:nvPr/>
            </p:nvSpPr>
            <p:spPr>
              <a:xfrm>
                <a:off x="443263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6" name="Rechteck 1125"/>
              <p:cNvSpPr/>
              <p:nvPr/>
            </p:nvSpPr>
            <p:spPr>
              <a:xfrm>
                <a:off x="4629867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7" name="Rechteck 1126"/>
              <p:cNvSpPr/>
              <p:nvPr/>
            </p:nvSpPr>
            <p:spPr>
              <a:xfrm>
                <a:off x="4827104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8" name="Rechteck 1127"/>
              <p:cNvSpPr/>
              <p:nvPr/>
            </p:nvSpPr>
            <p:spPr>
              <a:xfrm>
                <a:off x="423539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9" name="Rechteck 1128"/>
              <p:cNvSpPr/>
              <p:nvPr/>
            </p:nvSpPr>
            <p:spPr>
              <a:xfrm>
                <a:off x="443263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0" name="Rechteck 1129"/>
              <p:cNvSpPr/>
              <p:nvPr/>
            </p:nvSpPr>
            <p:spPr>
              <a:xfrm>
                <a:off x="4629867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1" name="Rechteck 1130"/>
              <p:cNvSpPr/>
              <p:nvPr/>
            </p:nvSpPr>
            <p:spPr>
              <a:xfrm>
                <a:off x="4827104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2" name="Rechteck 1131"/>
              <p:cNvSpPr/>
              <p:nvPr/>
            </p:nvSpPr>
            <p:spPr>
              <a:xfrm>
                <a:off x="5022791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3" name="Rechteck 1132"/>
              <p:cNvSpPr/>
              <p:nvPr/>
            </p:nvSpPr>
            <p:spPr>
              <a:xfrm>
                <a:off x="5220028" y="469140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4" name="Rechteck 1133"/>
              <p:cNvSpPr/>
              <p:nvPr/>
            </p:nvSpPr>
            <p:spPr>
              <a:xfrm>
                <a:off x="5022791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5" name="Rechteck 1134"/>
              <p:cNvSpPr/>
              <p:nvPr/>
            </p:nvSpPr>
            <p:spPr>
              <a:xfrm>
                <a:off x="5220028" y="48325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6" name="Rechteck 1135"/>
              <p:cNvSpPr/>
              <p:nvPr/>
            </p:nvSpPr>
            <p:spPr>
              <a:xfrm>
                <a:off x="5022791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7" name="Rechteck 1136"/>
              <p:cNvSpPr/>
              <p:nvPr/>
            </p:nvSpPr>
            <p:spPr>
              <a:xfrm>
                <a:off x="5220028" y="4975395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8" name="Rechteck 1137"/>
              <p:cNvSpPr/>
              <p:nvPr/>
            </p:nvSpPr>
            <p:spPr>
              <a:xfrm>
                <a:off x="5022791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9" name="Rechteck 1138"/>
              <p:cNvSpPr/>
              <p:nvPr/>
            </p:nvSpPr>
            <p:spPr>
              <a:xfrm>
                <a:off x="5220028" y="5122014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0" name="Rechteck 1139"/>
              <p:cNvSpPr/>
              <p:nvPr/>
            </p:nvSpPr>
            <p:spPr>
              <a:xfrm>
                <a:off x="344603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1" name="Rechteck 1140"/>
              <p:cNvSpPr/>
              <p:nvPr/>
            </p:nvSpPr>
            <p:spPr>
              <a:xfrm>
                <a:off x="364327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2" name="Rechteck 1141"/>
              <p:cNvSpPr/>
              <p:nvPr/>
            </p:nvSpPr>
            <p:spPr>
              <a:xfrm>
                <a:off x="3840510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3" name="Rechteck 1142"/>
              <p:cNvSpPr/>
              <p:nvPr/>
            </p:nvSpPr>
            <p:spPr>
              <a:xfrm>
                <a:off x="403774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4" name="Rechteck 1143"/>
              <p:cNvSpPr/>
              <p:nvPr/>
            </p:nvSpPr>
            <p:spPr>
              <a:xfrm>
                <a:off x="344603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5" name="Rechteck 1144"/>
              <p:cNvSpPr/>
              <p:nvPr/>
            </p:nvSpPr>
            <p:spPr>
              <a:xfrm>
                <a:off x="364327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6" name="Rechteck 1145"/>
              <p:cNvSpPr/>
              <p:nvPr/>
            </p:nvSpPr>
            <p:spPr>
              <a:xfrm>
                <a:off x="3840510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7" name="Rechteck 1146"/>
              <p:cNvSpPr/>
              <p:nvPr/>
            </p:nvSpPr>
            <p:spPr>
              <a:xfrm>
                <a:off x="403774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8" name="Rechteck 1147"/>
              <p:cNvSpPr/>
              <p:nvPr/>
            </p:nvSpPr>
            <p:spPr>
              <a:xfrm>
                <a:off x="423498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9" name="Rechteck 1148"/>
              <p:cNvSpPr/>
              <p:nvPr/>
            </p:nvSpPr>
            <p:spPr>
              <a:xfrm>
                <a:off x="443222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0" name="Rechteck 1149"/>
              <p:cNvSpPr/>
              <p:nvPr/>
            </p:nvSpPr>
            <p:spPr>
              <a:xfrm>
                <a:off x="4629457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1" name="Rechteck 1150"/>
              <p:cNvSpPr/>
              <p:nvPr/>
            </p:nvSpPr>
            <p:spPr>
              <a:xfrm>
                <a:off x="4826694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2" name="Rechteck 1151"/>
              <p:cNvSpPr/>
              <p:nvPr/>
            </p:nvSpPr>
            <p:spPr>
              <a:xfrm>
                <a:off x="423498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3" name="Rechteck 1152"/>
              <p:cNvSpPr/>
              <p:nvPr/>
            </p:nvSpPr>
            <p:spPr>
              <a:xfrm>
                <a:off x="443222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4" name="Rechteck 1153"/>
              <p:cNvSpPr/>
              <p:nvPr/>
            </p:nvSpPr>
            <p:spPr>
              <a:xfrm>
                <a:off x="4629457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5" name="Rechteck 1154"/>
              <p:cNvSpPr/>
              <p:nvPr/>
            </p:nvSpPr>
            <p:spPr>
              <a:xfrm>
                <a:off x="4826694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6" name="Rechteck 1155"/>
              <p:cNvSpPr/>
              <p:nvPr/>
            </p:nvSpPr>
            <p:spPr>
              <a:xfrm>
                <a:off x="5022381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7" name="Rechteck 1156"/>
              <p:cNvSpPr/>
              <p:nvPr/>
            </p:nvSpPr>
            <p:spPr>
              <a:xfrm>
                <a:off x="5219618" y="5268633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8" name="Rechteck 1157"/>
              <p:cNvSpPr/>
              <p:nvPr/>
            </p:nvSpPr>
            <p:spPr>
              <a:xfrm>
                <a:off x="5022381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9" name="Rechteck 1158"/>
              <p:cNvSpPr/>
              <p:nvPr/>
            </p:nvSpPr>
            <p:spPr>
              <a:xfrm>
                <a:off x="5219618" y="541525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0" name="Rechteck 1159"/>
              <p:cNvSpPr/>
              <p:nvPr/>
            </p:nvSpPr>
            <p:spPr>
              <a:xfrm>
                <a:off x="344603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1" name="Rechteck 1160"/>
              <p:cNvSpPr/>
              <p:nvPr/>
            </p:nvSpPr>
            <p:spPr>
              <a:xfrm>
                <a:off x="364327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2" name="Rechteck 1161"/>
              <p:cNvSpPr/>
              <p:nvPr/>
            </p:nvSpPr>
            <p:spPr>
              <a:xfrm>
                <a:off x="3840510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3" name="Rechteck 1162"/>
              <p:cNvSpPr/>
              <p:nvPr/>
            </p:nvSpPr>
            <p:spPr>
              <a:xfrm>
                <a:off x="403774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4" name="Rechteck 1163"/>
              <p:cNvSpPr/>
              <p:nvPr/>
            </p:nvSpPr>
            <p:spPr>
              <a:xfrm>
                <a:off x="344603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5" name="Rechteck 1164"/>
              <p:cNvSpPr/>
              <p:nvPr/>
            </p:nvSpPr>
            <p:spPr>
              <a:xfrm>
                <a:off x="364327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6" name="Rechteck 1165"/>
              <p:cNvSpPr/>
              <p:nvPr/>
            </p:nvSpPr>
            <p:spPr>
              <a:xfrm>
                <a:off x="3840510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7" name="Rechteck 1166"/>
              <p:cNvSpPr/>
              <p:nvPr/>
            </p:nvSpPr>
            <p:spPr>
              <a:xfrm>
                <a:off x="403774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8" name="Rechteck 1167"/>
              <p:cNvSpPr/>
              <p:nvPr/>
            </p:nvSpPr>
            <p:spPr>
              <a:xfrm>
                <a:off x="344603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9" name="Rechteck 1168"/>
              <p:cNvSpPr/>
              <p:nvPr/>
            </p:nvSpPr>
            <p:spPr>
              <a:xfrm>
                <a:off x="364327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0" name="Rechteck 1169"/>
              <p:cNvSpPr/>
              <p:nvPr/>
            </p:nvSpPr>
            <p:spPr>
              <a:xfrm>
                <a:off x="3840510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1" name="Rechteck 1170"/>
              <p:cNvSpPr/>
              <p:nvPr/>
            </p:nvSpPr>
            <p:spPr>
              <a:xfrm>
                <a:off x="403774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2" name="Rechteck 1171"/>
              <p:cNvSpPr/>
              <p:nvPr/>
            </p:nvSpPr>
            <p:spPr>
              <a:xfrm>
                <a:off x="344603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3" name="Rechteck 1172"/>
              <p:cNvSpPr/>
              <p:nvPr/>
            </p:nvSpPr>
            <p:spPr>
              <a:xfrm>
                <a:off x="364327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4" name="Rechteck 1173"/>
              <p:cNvSpPr/>
              <p:nvPr/>
            </p:nvSpPr>
            <p:spPr>
              <a:xfrm>
                <a:off x="3840510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5" name="Rechteck 1174"/>
              <p:cNvSpPr/>
              <p:nvPr/>
            </p:nvSpPr>
            <p:spPr>
              <a:xfrm>
                <a:off x="403774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6" name="Rechteck 1175"/>
              <p:cNvSpPr/>
              <p:nvPr/>
            </p:nvSpPr>
            <p:spPr>
              <a:xfrm>
                <a:off x="423498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7" name="Rechteck 1176"/>
              <p:cNvSpPr/>
              <p:nvPr/>
            </p:nvSpPr>
            <p:spPr>
              <a:xfrm>
                <a:off x="443222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8" name="Rechteck 1177"/>
              <p:cNvSpPr/>
              <p:nvPr/>
            </p:nvSpPr>
            <p:spPr>
              <a:xfrm>
                <a:off x="4629457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9" name="Rechteck 1178"/>
              <p:cNvSpPr/>
              <p:nvPr/>
            </p:nvSpPr>
            <p:spPr>
              <a:xfrm>
                <a:off x="4826694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0" name="Rechteck 1179"/>
              <p:cNvSpPr/>
              <p:nvPr/>
            </p:nvSpPr>
            <p:spPr>
              <a:xfrm>
                <a:off x="423498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1" name="Rechteck 1180"/>
              <p:cNvSpPr/>
              <p:nvPr/>
            </p:nvSpPr>
            <p:spPr>
              <a:xfrm>
                <a:off x="443222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2" name="Rechteck 1181"/>
              <p:cNvSpPr/>
              <p:nvPr/>
            </p:nvSpPr>
            <p:spPr>
              <a:xfrm>
                <a:off x="4629457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3" name="Rechteck 1182"/>
              <p:cNvSpPr/>
              <p:nvPr/>
            </p:nvSpPr>
            <p:spPr>
              <a:xfrm>
                <a:off x="4826694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4" name="Rechteck 1183"/>
              <p:cNvSpPr/>
              <p:nvPr/>
            </p:nvSpPr>
            <p:spPr>
              <a:xfrm>
                <a:off x="423498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5" name="Rechteck 1184"/>
              <p:cNvSpPr/>
              <p:nvPr/>
            </p:nvSpPr>
            <p:spPr>
              <a:xfrm>
                <a:off x="443222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6" name="Rechteck 1185"/>
              <p:cNvSpPr/>
              <p:nvPr/>
            </p:nvSpPr>
            <p:spPr>
              <a:xfrm>
                <a:off x="4629457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7" name="Rechteck 1186"/>
              <p:cNvSpPr/>
              <p:nvPr/>
            </p:nvSpPr>
            <p:spPr>
              <a:xfrm>
                <a:off x="4826694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8" name="Rechteck 1187"/>
              <p:cNvSpPr/>
              <p:nvPr/>
            </p:nvSpPr>
            <p:spPr>
              <a:xfrm>
                <a:off x="423498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9" name="Rechteck 1188"/>
              <p:cNvSpPr/>
              <p:nvPr/>
            </p:nvSpPr>
            <p:spPr>
              <a:xfrm>
                <a:off x="443222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0" name="Rechteck 1189"/>
              <p:cNvSpPr/>
              <p:nvPr/>
            </p:nvSpPr>
            <p:spPr>
              <a:xfrm>
                <a:off x="4629457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1" name="Rechteck 1190"/>
              <p:cNvSpPr/>
              <p:nvPr/>
            </p:nvSpPr>
            <p:spPr>
              <a:xfrm>
                <a:off x="4826694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2" name="Rechteck 1191"/>
              <p:cNvSpPr/>
              <p:nvPr/>
            </p:nvSpPr>
            <p:spPr>
              <a:xfrm>
                <a:off x="5022381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3" name="Rechteck 1192"/>
              <p:cNvSpPr/>
              <p:nvPr/>
            </p:nvSpPr>
            <p:spPr>
              <a:xfrm>
                <a:off x="5219618" y="410769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4" name="Rechteck 1193"/>
              <p:cNvSpPr/>
              <p:nvPr/>
            </p:nvSpPr>
            <p:spPr>
              <a:xfrm>
                <a:off x="5022381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5" name="Rechteck 1194"/>
              <p:cNvSpPr/>
              <p:nvPr/>
            </p:nvSpPr>
            <p:spPr>
              <a:xfrm>
                <a:off x="5219618" y="42488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6" name="Rechteck 1195"/>
              <p:cNvSpPr/>
              <p:nvPr/>
            </p:nvSpPr>
            <p:spPr>
              <a:xfrm>
                <a:off x="5022381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7" name="Rechteck 1196"/>
              <p:cNvSpPr/>
              <p:nvPr/>
            </p:nvSpPr>
            <p:spPr>
              <a:xfrm>
                <a:off x="5219618" y="4391682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8" name="Rechteck 1197"/>
              <p:cNvSpPr/>
              <p:nvPr/>
            </p:nvSpPr>
            <p:spPr>
              <a:xfrm>
                <a:off x="5022381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99" name="Rechteck 1198"/>
              <p:cNvSpPr/>
              <p:nvPr/>
            </p:nvSpPr>
            <p:spPr>
              <a:xfrm>
                <a:off x="5219618" y="4538301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00" name="Gruppieren 1199"/>
          <p:cNvGrpSpPr/>
          <p:nvPr/>
        </p:nvGrpSpPr>
        <p:grpSpPr>
          <a:xfrm rot="10800000">
            <a:off x="7206342" y="4655413"/>
            <a:ext cx="2018645" cy="522690"/>
            <a:chOff x="2076898" y="1657385"/>
            <a:chExt cx="2230832" cy="522690"/>
          </a:xfrm>
        </p:grpSpPr>
        <p:sp>
          <p:nvSpPr>
            <p:cNvPr id="1201" name="Pfeil nach rechts 1200"/>
            <p:cNvSpPr/>
            <p:nvPr/>
          </p:nvSpPr>
          <p:spPr>
            <a:xfrm rot="21584183">
              <a:off x="2076898" y="1657385"/>
              <a:ext cx="2230832" cy="52269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0150A0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02" name="Pfeil nach rechts 4"/>
            <p:cNvSpPr/>
            <p:nvPr/>
          </p:nvSpPr>
          <p:spPr>
            <a:xfrm rot="21584183">
              <a:off x="2076899" y="1762284"/>
              <a:ext cx="2074025" cy="3136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2200" kern="1200"/>
            </a:p>
          </p:txBody>
        </p:sp>
      </p:grpSp>
      <p:sp>
        <p:nvSpPr>
          <p:cNvPr id="1203" name="Rechteck 1202"/>
          <p:cNvSpPr/>
          <p:nvPr/>
        </p:nvSpPr>
        <p:spPr>
          <a:xfrm>
            <a:off x="7305339" y="4433798"/>
            <a:ext cx="216155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</a:t>
            </a:r>
            <a:r>
              <a:rPr lang="de-DE" dirty="0" err="1" smtClean="0"/>
              <a:t>WordNet</a:t>
            </a:r>
            <a:r>
              <a:rPr lang="de-DE" dirty="0" smtClean="0"/>
              <a:t> </a:t>
            </a:r>
            <a:r>
              <a:rPr lang="de-DE" dirty="0" err="1" smtClean="0"/>
              <a:t>hierarchy</a:t>
            </a:r>
            <a:r>
              <a:rPr lang="de-DE" dirty="0" smtClean="0"/>
              <a:t>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(Miller, 1995)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0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2914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2012 - Alex </a:t>
            </a:r>
            <a:r>
              <a:rPr lang="en-GB" sz="1400" dirty="0" err="1"/>
              <a:t>Krizhevsky</a:t>
            </a:r>
            <a:r>
              <a:rPr lang="en-GB" sz="1400" dirty="0"/>
              <a:t> et al</a:t>
            </a:r>
            <a:r>
              <a:rPr lang="en-GB" sz="1400" dirty="0" smtClean="0"/>
              <a:t>. - </a:t>
            </a:r>
            <a:r>
              <a:rPr lang="en-GB" sz="1400" b="1" dirty="0" err="1" smtClean="0"/>
              <a:t>AlexNet</a:t>
            </a:r>
            <a:endParaRPr lang="en-GB" sz="1400" b="1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977532995"/>
              </p:ext>
            </p:extLst>
          </p:nvPr>
        </p:nvGraphicFramePr>
        <p:xfrm>
          <a:off x="2032000" y="1306329"/>
          <a:ext cx="8128000" cy="50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Inhaltsplatzhalter 1"/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en-GB" dirty="0" smtClean="0"/>
              <a:t>9 Experiments: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4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013453492"/>
              </p:ext>
            </p:extLst>
          </p:nvPr>
        </p:nvGraphicFramePr>
        <p:xfrm>
          <a:off x="1" y="1262744"/>
          <a:ext cx="4223656" cy="1741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/>
          <a:srcRect b="15889"/>
          <a:stretch/>
        </p:blipFill>
        <p:spPr>
          <a:xfrm>
            <a:off x="862529" y="3202549"/>
            <a:ext cx="10420350" cy="1826652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sp>
        <p:nvSpPr>
          <p:cNvPr id="4" name="Textfeld 3"/>
          <p:cNvSpPr txBox="1"/>
          <p:nvPr/>
        </p:nvSpPr>
        <p:spPr>
          <a:xfrm>
            <a:off x="1447798" y="5164127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Original</a:t>
            </a:r>
            <a:endParaRPr lang="en-GB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3439734" y="5164127"/>
            <a:ext cx="1103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Greyscale</a:t>
            </a:r>
            <a:endParaRPr lang="en-GB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5492609" y="5164127"/>
            <a:ext cx="116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Silhouette</a:t>
            </a:r>
            <a:endParaRPr lang="en-GB" b="1" dirty="0"/>
          </a:p>
        </p:txBody>
      </p:sp>
      <p:sp>
        <p:nvSpPr>
          <p:cNvPr id="13" name="Textfeld 12"/>
          <p:cNvSpPr txBox="1"/>
          <p:nvPr/>
        </p:nvSpPr>
        <p:spPr>
          <a:xfrm>
            <a:off x="7495580" y="5164127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Object</a:t>
            </a:r>
            <a:r>
              <a:rPr lang="de-DE" b="1" dirty="0" smtClean="0"/>
              <a:t> </a:t>
            </a:r>
            <a:r>
              <a:rPr lang="de-DE" b="1" dirty="0" err="1" smtClean="0"/>
              <a:t>shape</a:t>
            </a:r>
            <a:endParaRPr lang="en-GB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9827800" y="5164127"/>
            <a:ext cx="894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Texture</a:t>
            </a:r>
            <a:endParaRPr lang="en-GB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2217682" y="465986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x160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4287892" y="465986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x160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6368988" y="465986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x160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8468117" y="465986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x160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10760926" y="4681166"/>
            <a:ext cx="333425" cy="276999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x48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8" name="Gekrümmte Verbindung 7"/>
          <p:cNvCxnSpPr>
            <a:stCxn id="4" idx="2"/>
            <a:endCxn id="11" idx="2"/>
          </p:cNvCxnSpPr>
          <p:nvPr/>
        </p:nvCxnSpPr>
        <p:spPr>
          <a:xfrm rot="16200000" flipH="1">
            <a:off x="2953810" y="4495685"/>
            <a:ext cx="12700" cy="2075548"/>
          </a:xfrm>
          <a:prstGeom prst="curvedConnector3">
            <a:avLst>
              <a:gd name="adj1" fmla="val 1800000"/>
            </a:avLst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krümmte Verbindung 26"/>
          <p:cNvCxnSpPr>
            <a:stCxn id="4" idx="2"/>
            <a:endCxn id="12" idx="2"/>
          </p:cNvCxnSpPr>
          <p:nvPr/>
        </p:nvCxnSpPr>
        <p:spPr>
          <a:xfrm rot="16200000" flipH="1">
            <a:off x="3994370" y="3455125"/>
            <a:ext cx="12700" cy="4156668"/>
          </a:xfrm>
          <a:prstGeom prst="curvedConnector3">
            <a:avLst>
              <a:gd name="adj1" fmla="val 3514283"/>
            </a:avLst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krümmte Verbindung 29"/>
          <p:cNvCxnSpPr>
            <a:stCxn id="4" idx="2"/>
            <a:endCxn id="13" idx="2"/>
          </p:cNvCxnSpPr>
          <p:nvPr/>
        </p:nvCxnSpPr>
        <p:spPr>
          <a:xfrm rot="16200000" flipH="1">
            <a:off x="5064560" y="2384935"/>
            <a:ext cx="12700" cy="6297048"/>
          </a:xfrm>
          <a:prstGeom prst="curvedConnector3">
            <a:avLst>
              <a:gd name="adj1" fmla="val 6085717"/>
            </a:avLst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hteckiger Pfeil 34"/>
          <p:cNvSpPr/>
          <p:nvPr/>
        </p:nvSpPr>
        <p:spPr>
          <a:xfrm rot="5400000">
            <a:off x="3294155" y="1247642"/>
            <a:ext cx="1619518" cy="1894114"/>
          </a:xfrm>
          <a:prstGeom prst="bentArrow">
            <a:avLst>
              <a:gd name="adj1" fmla="val 6798"/>
              <a:gd name="adj2" fmla="val 9832"/>
              <a:gd name="adj3" fmla="val 15899"/>
              <a:gd name="adj4" fmla="val 4375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5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b="46401"/>
          <a:stretch/>
        </p:blipFill>
        <p:spPr>
          <a:xfrm>
            <a:off x="0" y="1311360"/>
            <a:ext cx="12192000" cy="227004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806138" y="4151324"/>
            <a:ext cx="53437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FF0000"/>
                </a:solidFill>
              </a:rPr>
              <a:t>TODO: Decide if useful</a:t>
            </a:r>
            <a:br>
              <a:rPr lang="en-GB" sz="2800" dirty="0" smtClean="0">
                <a:solidFill>
                  <a:srgbClr val="FF0000"/>
                </a:solidFill>
              </a:rPr>
            </a:br>
            <a:r>
              <a:rPr lang="en-GB" sz="2800" dirty="0" smtClean="0">
                <a:solidFill>
                  <a:srgbClr val="FF0000"/>
                </a:solidFill>
              </a:rPr>
              <a:t>(write to table, rename “edge” and </a:t>
            </a:r>
          </a:p>
          <a:p>
            <a:r>
              <a:rPr lang="de-DE" sz="2800" dirty="0" err="1" smtClean="0">
                <a:solidFill>
                  <a:srgbClr val="FF0000"/>
                </a:solidFill>
              </a:rPr>
              <a:t>Rearange</a:t>
            </a:r>
            <a:r>
              <a:rPr lang="de-DE" sz="2800" dirty="0" smtClean="0">
                <a:solidFill>
                  <a:srgbClr val="FF0000"/>
                </a:solidFill>
              </a:rPr>
              <a:t> </a:t>
            </a:r>
            <a:r>
              <a:rPr lang="de-DE" sz="2800" dirty="0" err="1" smtClean="0">
                <a:solidFill>
                  <a:srgbClr val="FF0000"/>
                </a:solidFill>
              </a:rPr>
              <a:t>rows</a:t>
            </a:r>
            <a:r>
              <a:rPr lang="de-DE" sz="2800" dirty="0" smtClean="0">
                <a:solidFill>
                  <a:srgbClr val="FF0000"/>
                </a:solidFill>
              </a:rPr>
              <a:t>)</a:t>
            </a:r>
            <a:endParaRPr lang="en-GB" sz="28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38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6" name="Gruppieren 5"/>
          <p:cNvGrpSpPr/>
          <p:nvPr/>
        </p:nvGrpSpPr>
        <p:grpSpPr>
          <a:xfrm>
            <a:off x="629355" y="2737924"/>
            <a:ext cx="10396757" cy="1859823"/>
            <a:chOff x="722829" y="2471224"/>
            <a:chExt cx="10396757" cy="1859823"/>
          </a:xfrm>
        </p:grpSpPr>
        <p:grpSp>
          <p:nvGrpSpPr>
            <p:cNvPr id="5" name="Gruppieren 4"/>
            <p:cNvGrpSpPr>
              <a:grpSpLocks noChangeAspect="1"/>
            </p:cNvGrpSpPr>
            <p:nvPr/>
          </p:nvGrpSpPr>
          <p:grpSpPr>
            <a:xfrm>
              <a:off x="722829" y="2522024"/>
              <a:ext cx="8087249" cy="1809023"/>
              <a:chOff x="862529" y="3202549"/>
              <a:chExt cx="10420350" cy="2330910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1447798" y="5164127"/>
                <a:ext cx="9364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sp>
            <p:nvSpPr>
              <p:cNvPr id="11" name="Textfeld 10"/>
              <p:cNvSpPr txBox="1"/>
              <p:nvPr/>
            </p:nvSpPr>
            <p:spPr>
              <a:xfrm>
                <a:off x="3439734" y="5164127"/>
                <a:ext cx="1103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sp>
            <p:nvSpPr>
              <p:cNvPr id="12" name="Textfeld 11"/>
              <p:cNvSpPr txBox="1"/>
              <p:nvPr/>
            </p:nvSpPr>
            <p:spPr>
              <a:xfrm>
                <a:off x="5492609" y="5164127"/>
                <a:ext cx="11601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7495580" y="5164127"/>
                <a:ext cx="14350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sp>
            <p:nvSpPr>
              <p:cNvPr id="14" name="Textfeld 13"/>
              <p:cNvSpPr txBox="1"/>
              <p:nvPr/>
            </p:nvSpPr>
            <p:spPr>
              <a:xfrm>
                <a:off x="9827800" y="5164127"/>
                <a:ext cx="8943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2" name="Gruppieren 1"/>
              <p:cNvGrpSpPr/>
              <p:nvPr/>
            </p:nvGrpSpPr>
            <p:grpSpPr>
              <a:xfrm>
                <a:off x="862529" y="3202549"/>
                <a:ext cx="10420350" cy="1826652"/>
                <a:chOff x="862529" y="3202549"/>
                <a:chExt cx="10420350" cy="182665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b="15889"/>
                <a:stretch/>
              </p:blipFill>
              <p:spPr>
                <a:xfrm>
                  <a:off x="862529" y="3202549"/>
                  <a:ext cx="10420350" cy="1826652"/>
                </a:xfrm>
                <a:prstGeom prst="rect">
                  <a:avLst/>
                </a:prstGeom>
                <a:ln w="76200">
                  <a:solidFill>
                    <a:schemeClr val="accent2"/>
                  </a:solidFill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221768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1" name="Textfeld 20"/>
                <p:cNvSpPr txBox="1"/>
                <p:nvPr/>
              </p:nvSpPr>
              <p:spPr>
                <a:xfrm>
                  <a:off x="428789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2" name="Textfeld 21"/>
                <p:cNvSpPr txBox="1"/>
                <p:nvPr/>
              </p:nvSpPr>
              <p:spPr>
                <a:xfrm>
                  <a:off x="6368988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3" name="Textfeld 22"/>
                <p:cNvSpPr txBox="1"/>
                <p:nvPr/>
              </p:nvSpPr>
              <p:spPr>
                <a:xfrm>
                  <a:off x="8468117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0760926" y="4681166"/>
                  <a:ext cx="333425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sp>
          <p:nvSpPr>
            <p:cNvPr id="29" name="Rechteck 28"/>
            <p:cNvSpPr/>
            <p:nvPr/>
          </p:nvSpPr>
          <p:spPr>
            <a:xfrm>
              <a:off x="9591920" y="2471224"/>
              <a:ext cx="1527666" cy="15276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0" tIns="82550" rIns="82550" bIns="825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6500" kern="1200" dirty="0" smtClean="0"/>
                <a:t> </a:t>
              </a:r>
              <a:endParaRPr lang="en-GB" sz="6500" kern="1200" dirty="0"/>
            </a:p>
          </p:txBody>
        </p:sp>
      </p:grpSp>
      <p:sp>
        <p:nvSpPr>
          <p:cNvPr id="34" name="Rechteck 33"/>
          <p:cNvSpPr/>
          <p:nvPr/>
        </p:nvSpPr>
        <p:spPr>
          <a:xfrm>
            <a:off x="7166717" y="2727757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6" name="Rechteck 35"/>
          <p:cNvSpPr/>
          <p:nvPr/>
        </p:nvSpPr>
        <p:spPr>
          <a:xfrm>
            <a:off x="5566482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HUMANS</a:t>
            </a:r>
            <a:endParaRPr lang="en-GB" sz="2000" b="1" dirty="0"/>
          </a:p>
        </p:txBody>
      </p:sp>
      <p:sp>
        <p:nvSpPr>
          <p:cNvPr id="37" name="Rechteck 36"/>
          <p:cNvSpPr/>
          <p:nvPr/>
        </p:nvSpPr>
        <p:spPr>
          <a:xfrm>
            <a:off x="3943429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HUMANS</a:t>
            </a:r>
            <a:endParaRPr lang="en-GB" sz="2000" b="1" dirty="0"/>
          </a:p>
        </p:txBody>
      </p:sp>
      <p:sp>
        <p:nvSpPr>
          <p:cNvPr id="38" name="Rechteck 37"/>
          <p:cNvSpPr/>
          <p:nvPr/>
        </p:nvSpPr>
        <p:spPr>
          <a:xfrm>
            <a:off x="2318885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9" name="Rechteck 38"/>
          <p:cNvSpPr/>
          <p:nvPr/>
        </p:nvSpPr>
        <p:spPr>
          <a:xfrm>
            <a:off x="705668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16" name="Rechteck 15"/>
          <p:cNvSpPr/>
          <p:nvPr/>
        </p:nvSpPr>
        <p:spPr>
          <a:xfrm>
            <a:off x="507776" y="5210860"/>
            <a:ext cx="1116034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800" b="1" dirty="0" smtClean="0">
                <a:solidFill>
                  <a:srgbClr val="0150A0"/>
                </a:solidFill>
              </a:rPr>
              <a:t> </a:t>
            </a:r>
            <a:r>
              <a:rPr lang="de-DE" sz="2800" dirty="0" smtClean="0"/>
              <a:t>The CNNs </a:t>
            </a:r>
            <a:r>
              <a:rPr lang="de-DE" sz="2800" dirty="0" err="1" smtClean="0"/>
              <a:t>had</a:t>
            </a:r>
            <a:r>
              <a:rPr lang="de-DE" sz="2800" dirty="0" smtClean="0"/>
              <a:t> </a:t>
            </a:r>
            <a:r>
              <a:rPr lang="de-DE" sz="2800" dirty="0" err="1" smtClean="0"/>
              <a:t>problems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shift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</a:t>
            </a:r>
            <a:r>
              <a:rPr lang="de-DE" sz="2800" dirty="0" err="1" smtClean="0"/>
              <a:t>images</a:t>
            </a:r>
            <a:r>
              <a:rPr lang="de-DE" sz="2800" dirty="0" smtClean="0"/>
              <a:t> (</a:t>
            </a:r>
            <a:r>
              <a:rPr lang="de-DE" sz="2800" dirty="0" err="1" smtClean="0"/>
              <a:t>training</a:t>
            </a:r>
            <a:r>
              <a:rPr lang="de-DE" sz="2800" dirty="0" smtClean="0"/>
              <a:t> </a:t>
            </a:r>
            <a:r>
              <a:rPr lang="de-DE" sz="2800" dirty="0" err="1" smtClean="0"/>
              <a:t>data</a:t>
            </a:r>
            <a:r>
              <a:rPr lang="de-DE" sz="2800" dirty="0" smtClean="0"/>
              <a:t>)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sketches</a:t>
            </a:r>
            <a:r>
              <a:rPr lang="de-DE" sz="2800" dirty="0" smtClean="0"/>
              <a:t> (“</a:t>
            </a:r>
            <a:r>
              <a:rPr lang="de-DE" sz="2800" dirty="0" err="1" smtClean="0"/>
              <a:t>silhouette</a:t>
            </a:r>
            <a:r>
              <a:rPr lang="de-DE" sz="2800" dirty="0" smtClean="0"/>
              <a:t>“, “</a:t>
            </a:r>
            <a:r>
              <a:rPr lang="de-DE" sz="2800" dirty="0" err="1" smtClean="0"/>
              <a:t>object</a:t>
            </a:r>
            <a:r>
              <a:rPr lang="de-DE" sz="2800" dirty="0" smtClean="0"/>
              <a:t> </a:t>
            </a:r>
            <a:r>
              <a:rPr lang="de-DE" sz="2800" dirty="0" err="1" smtClean="0"/>
              <a:t>shape</a:t>
            </a:r>
            <a:r>
              <a:rPr lang="de-DE" sz="2800" dirty="0" smtClean="0"/>
              <a:t>“)</a:t>
            </a:r>
            <a:endParaRPr lang="en-GB" sz="2800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72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746177444"/>
              </p:ext>
            </p:extLst>
          </p:nvPr>
        </p:nvGraphicFramePr>
        <p:xfrm>
          <a:off x="1" y="1262744"/>
          <a:ext cx="4223656" cy="1741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5" name="Rechteckiger Pfeil 34"/>
          <p:cNvSpPr/>
          <p:nvPr/>
        </p:nvSpPr>
        <p:spPr>
          <a:xfrm rot="5400000">
            <a:off x="3568112" y="1993313"/>
            <a:ext cx="977261" cy="1894114"/>
          </a:xfrm>
          <a:prstGeom prst="bentArrow">
            <a:avLst>
              <a:gd name="adj1" fmla="val 10697"/>
              <a:gd name="adj2" fmla="val 9832"/>
              <a:gd name="adj3" fmla="val 15899"/>
              <a:gd name="adj4" fmla="val 4375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16" name="Gruppieren 15"/>
          <p:cNvGrpSpPr/>
          <p:nvPr/>
        </p:nvGrpSpPr>
        <p:grpSpPr>
          <a:xfrm>
            <a:off x="1585596" y="3525766"/>
            <a:ext cx="4684576" cy="2867553"/>
            <a:chOff x="235767" y="3646714"/>
            <a:chExt cx="4684576" cy="2867553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4"/>
            <a:srcRect b="15889"/>
            <a:stretch/>
          </p:blipFill>
          <p:spPr>
            <a:xfrm rot="16200000">
              <a:off x="-946674" y="4829155"/>
              <a:ext cx="2867553" cy="502672"/>
            </a:xfrm>
            <a:prstGeom prst="rect">
              <a:avLst/>
            </a:prstGeom>
            <a:ln w="76200">
              <a:noFill/>
            </a:ln>
          </p:spPr>
        </p:pic>
        <p:graphicFrame>
          <p:nvGraphicFramePr>
            <p:cNvPr id="25" name="Diagramm 24"/>
            <p:cNvGraphicFramePr/>
            <p:nvPr>
              <p:extLst>
                <p:ext uri="{D42A27DB-BD31-4B8C-83A1-F6EECF244321}">
                  <p14:modId xmlns:p14="http://schemas.microsoft.com/office/powerpoint/2010/main" val="2237588983"/>
                </p:ext>
              </p:extLst>
            </p:nvPr>
          </p:nvGraphicFramePr>
          <p:xfrm>
            <a:off x="998731" y="3646714"/>
            <a:ext cx="3921612" cy="271054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cxnSp>
          <p:nvCxnSpPr>
            <p:cNvPr id="26" name="Gekrümmte Verbindung 25"/>
            <p:cNvCxnSpPr/>
            <p:nvPr/>
          </p:nvCxnSpPr>
          <p:spPr>
            <a:xfrm rot="16200000" flipH="1">
              <a:off x="727071" y="3941111"/>
              <a:ext cx="283028" cy="260292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krümmte Verbindung 27"/>
            <p:cNvCxnSpPr/>
            <p:nvPr/>
          </p:nvCxnSpPr>
          <p:spPr>
            <a:xfrm rot="5400000" flipH="1" flipV="1">
              <a:off x="672643" y="5933198"/>
              <a:ext cx="391887" cy="260293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/>
            <p:cNvSpPr txBox="1"/>
            <p:nvPr/>
          </p:nvSpPr>
          <p:spPr>
            <a:xfrm>
              <a:off x="3847592" y="5889956"/>
              <a:ext cx="7521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solidFill>
                    <a:srgbClr val="FF0000"/>
                  </a:solidFill>
                </a:rPr>
                <a:t>x1280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2" name="Gruppieren 31"/>
          <p:cNvGrpSpPr/>
          <p:nvPr/>
        </p:nvGrpSpPr>
        <p:grpSpPr>
          <a:xfrm>
            <a:off x="7024694" y="1346910"/>
            <a:ext cx="4188673" cy="4923770"/>
            <a:chOff x="3359175" y="1416873"/>
            <a:chExt cx="4188673" cy="4923770"/>
          </a:xfrm>
        </p:grpSpPr>
        <p:pic>
          <p:nvPicPr>
            <p:cNvPr id="33" name="Grafik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59175" y="1416873"/>
              <a:ext cx="4188673" cy="4923770"/>
            </a:xfrm>
            <a:prstGeom prst="rect">
              <a:avLst/>
            </a:prstGeom>
          </p:spPr>
        </p:pic>
        <p:cxnSp>
          <p:nvCxnSpPr>
            <p:cNvPr id="34" name="Gerader Verbinder 33"/>
            <p:cNvCxnSpPr/>
            <p:nvPr/>
          </p:nvCxnSpPr>
          <p:spPr>
            <a:xfrm>
              <a:off x="4137660" y="2122170"/>
              <a:ext cx="0" cy="3528000"/>
            </a:xfrm>
            <a:prstGeom prst="line">
              <a:avLst/>
            </a:prstGeom>
            <a:ln w="76200">
              <a:solidFill>
                <a:srgbClr val="E2B6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/>
            <p:cNvCxnSpPr/>
            <p:nvPr/>
          </p:nvCxnSpPr>
          <p:spPr>
            <a:xfrm>
              <a:off x="5712460" y="2114758"/>
              <a:ext cx="0" cy="3528000"/>
            </a:xfrm>
            <a:prstGeom prst="line">
              <a:avLst/>
            </a:prstGeom>
            <a:ln w="76200">
              <a:solidFill>
                <a:srgbClr val="D7DCE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/>
            <p:cNvCxnSpPr/>
            <p:nvPr/>
          </p:nvCxnSpPr>
          <p:spPr>
            <a:xfrm>
              <a:off x="6055360" y="2114758"/>
              <a:ext cx="0" cy="3528000"/>
            </a:xfrm>
            <a:prstGeom prst="line">
              <a:avLst/>
            </a:prstGeom>
            <a:ln w="76200">
              <a:solidFill>
                <a:srgbClr val="CAE5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/>
            <p:cNvCxnSpPr/>
            <p:nvPr/>
          </p:nvCxnSpPr>
          <p:spPr>
            <a:xfrm>
              <a:off x="6312535" y="2122170"/>
              <a:ext cx="0" cy="3528000"/>
            </a:xfrm>
            <a:prstGeom prst="line">
              <a:avLst/>
            </a:prstGeom>
            <a:ln w="76200">
              <a:solidFill>
                <a:srgbClr val="C3C6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/>
            <p:cNvCxnSpPr/>
            <p:nvPr/>
          </p:nvCxnSpPr>
          <p:spPr>
            <a:xfrm>
              <a:off x="6464935" y="2122170"/>
              <a:ext cx="0" cy="3528000"/>
            </a:xfrm>
            <a:prstGeom prst="line">
              <a:avLst/>
            </a:prstGeom>
            <a:ln w="76200">
              <a:solidFill>
                <a:srgbClr val="AFD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hteck 39"/>
          <p:cNvSpPr/>
          <p:nvPr/>
        </p:nvSpPr>
        <p:spPr>
          <a:xfrm>
            <a:off x="6434144" y="1455817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10809731" y="5724003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cxnSp>
        <p:nvCxnSpPr>
          <p:cNvPr id="42" name="Gekrümmte Verbindung 41"/>
          <p:cNvCxnSpPr>
            <a:stCxn id="25" idx="3"/>
            <a:endCxn id="40" idx="1"/>
          </p:cNvCxnSpPr>
          <p:nvPr/>
        </p:nvCxnSpPr>
        <p:spPr>
          <a:xfrm flipV="1">
            <a:off x="6270172" y="1662986"/>
            <a:ext cx="163972" cy="3218052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krümmte Verbindung 42"/>
          <p:cNvCxnSpPr>
            <a:stCxn id="25" idx="3"/>
            <a:endCxn id="41" idx="2"/>
          </p:cNvCxnSpPr>
          <p:nvPr/>
        </p:nvCxnSpPr>
        <p:spPr>
          <a:xfrm>
            <a:off x="6270172" y="4881038"/>
            <a:ext cx="5230694" cy="1257302"/>
          </a:xfrm>
          <a:prstGeom prst="curvedConnector4">
            <a:avLst>
              <a:gd name="adj1" fmla="val 17795"/>
              <a:gd name="adj2" fmla="val 125974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33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1323831207"/>
              </p:ext>
            </p:extLst>
          </p:nvPr>
        </p:nvGraphicFramePr>
        <p:xfrm>
          <a:off x="-457199" y="1437990"/>
          <a:ext cx="4223656" cy="1741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Gruppieren 4"/>
          <p:cNvGrpSpPr>
            <a:grpSpLocks noChangeAspect="1"/>
          </p:cNvGrpSpPr>
          <p:nvPr/>
        </p:nvGrpSpPr>
        <p:grpSpPr>
          <a:xfrm>
            <a:off x="722829" y="3571580"/>
            <a:ext cx="8087249" cy="1813951"/>
            <a:chOff x="862529" y="3202549"/>
            <a:chExt cx="10420350" cy="2337260"/>
          </a:xfrm>
        </p:grpSpPr>
        <p:sp>
          <p:nvSpPr>
            <p:cNvPr id="4" name="Textfeld 3"/>
            <p:cNvSpPr txBox="1"/>
            <p:nvPr/>
          </p:nvSpPr>
          <p:spPr>
            <a:xfrm>
              <a:off x="1447798" y="5164127"/>
              <a:ext cx="93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smtClean="0"/>
                <a:t>Original</a:t>
              </a:r>
              <a:endParaRPr lang="en-GB" b="1" dirty="0"/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439734" y="5164127"/>
              <a:ext cx="1103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Greyscale</a:t>
              </a:r>
              <a:endParaRPr lang="en-GB" b="1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5492609" y="5164127"/>
              <a:ext cx="1160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smtClean="0"/>
                <a:t>Silhouette</a:t>
              </a:r>
              <a:endParaRPr lang="en-GB" b="1" dirty="0"/>
            </a:p>
          </p:txBody>
        </p:sp>
        <p:sp>
          <p:nvSpPr>
            <p:cNvPr id="13" name="Textfeld 12"/>
            <p:cNvSpPr txBox="1"/>
            <p:nvPr/>
          </p:nvSpPr>
          <p:spPr>
            <a:xfrm>
              <a:off x="7495580" y="5164127"/>
              <a:ext cx="1435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Object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shape</a:t>
              </a:r>
              <a:endParaRPr lang="en-GB" b="1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9827800" y="5164127"/>
              <a:ext cx="8943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Texture</a:t>
              </a:r>
              <a:endParaRPr lang="en-GB" b="1" dirty="0"/>
            </a:p>
          </p:txBody>
        </p:sp>
        <p:grpSp>
          <p:nvGrpSpPr>
            <p:cNvPr id="2" name="Gruppieren 1"/>
            <p:cNvGrpSpPr/>
            <p:nvPr/>
          </p:nvGrpSpPr>
          <p:grpSpPr>
            <a:xfrm>
              <a:off x="862529" y="3202549"/>
              <a:ext cx="10420350" cy="1826652"/>
              <a:chOff x="862529" y="3202549"/>
              <a:chExt cx="10420350" cy="1826652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 rotWithShape="1">
              <a:blip r:embed="rId4"/>
              <a:srcRect b="15889"/>
              <a:stretch/>
            </p:blipFill>
            <p:spPr>
              <a:xfrm>
                <a:off x="862529" y="3202549"/>
                <a:ext cx="10420350" cy="1826652"/>
              </a:xfrm>
              <a:prstGeom prst="rect">
                <a:avLst/>
              </a:prstGeom>
              <a:ln w="76200">
                <a:solidFill>
                  <a:schemeClr val="accent2"/>
                </a:solidFill>
              </a:ln>
            </p:spPr>
          </p:pic>
          <p:sp>
            <p:nvSpPr>
              <p:cNvPr id="20" name="Textfeld 19"/>
              <p:cNvSpPr txBox="1"/>
              <p:nvPr/>
            </p:nvSpPr>
            <p:spPr>
              <a:xfrm>
                <a:off x="2217682" y="4659869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>
                    <a:solidFill>
                      <a:srgbClr val="FF0000"/>
                    </a:solidFill>
                  </a:rPr>
                  <a:t>x160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1" name="Textfeld 20"/>
              <p:cNvSpPr txBox="1"/>
              <p:nvPr/>
            </p:nvSpPr>
            <p:spPr>
              <a:xfrm>
                <a:off x="4287892" y="4659869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>
                    <a:solidFill>
                      <a:srgbClr val="FF0000"/>
                    </a:solidFill>
                  </a:rPr>
                  <a:t>x160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Textfeld 21"/>
              <p:cNvSpPr txBox="1"/>
              <p:nvPr/>
            </p:nvSpPr>
            <p:spPr>
              <a:xfrm>
                <a:off x="6368988" y="4659869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>
                    <a:solidFill>
                      <a:srgbClr val="FF0000"/>
                    </a:solidFill>
                  </a:rPr>
                  <a:t>x160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Textfeld 22"/>
              <p:cNvSpPr txBox="1"/>
              <p:nvPr/>
            </p:nvSpPr>
            <p:spPr>
              <a:xfrm>
                <a:off x="8468117" y="4659869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>
                    <a:solidFill>
                      <a:srgbClr val="FF0000"/>
                    </a:solidFill>
                  </a:rPr>
                  <a:t>x160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4" name="Textfeld 23"/>
              <p:cNvSpPr txBox="1"/>
              <p:nvPr/>
            </p:nvSpPr>
            <p:spPr>
              <a:xfrm>
                <a:off x="10760926" y="4681166"/>
                <a:ext cx="333425" cy="27699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dirty="0" smtClean="0">
                    <a:solidFill>
                      <a:srgbClr val="FF0000"/>
                    </a:solidFill>
                  </a:rPr>
                  <a:t>x48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953810" y="4495685"/>
              <a:ext cx="12700" cy="2075548"/>
            </a:xfrm>
            <a:prstGeom prst="curvedConnector3">
              <a:avLst>
                <a:gd name="adj1" fmla="val 1800000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3994370" y="3455125"/>
              <a:ext cx="12700" cy="4156668"/>
            </a:xfrm>
            <a:prstGeom prst="curvedConnector3">
              <a:avLst>
                <a:gd name="adj1" fmla="val 3514283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064560" y="2384935"/>
              <a:ext cx="12700" cy="6297048"/>
            </a:xfrm>
            <a:prstGeom prst="curvedConnector3">
              <a:avLst>
                <a:gd name="adj1" fmla="val 6085717"/>
              </a:avLst>
            </a:prstGeom>
            <a:ln w="28575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iger Pfeil 34"/>
          <p:cNvSpPr/>
          <p:nvPr/>
        </p:nvSpPr>
        <p:spPr>
          <a:xfrm rot="5400000">
            <a:off x="3779982" y="719283"/>
            <a:ext cx="596609" cy="3781426"/>
          </a:xfrm>
          <a:prstGeom prst="bentArrow">
            <a:avLst>
              <a:gd name="adj1" fmla="val 17974"/>
              <a:gd name="adj2" fmla="val 19411"/>
              <a:gd name="adj3" fmla="val 15899"/>
              <a:gd name="adj4" fmla="val 4375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26" name="Gruppieren 25"/>
          <p:cNvGrpSpPr>
            <a:grpSpLocks noChangeAspect="1"/>
          </p:cNvGrpSpPr>
          <p:nvPr/>
        </p:nvGrpSpPr>
        <p:grpSpPr>
          <a:xfrm>
            <a:off x="9591920" y="3520780"/>
            <a:ext cx="1527666" cy="1527666"/>
            <a:chOff x="1605630" y="351578"/>
            <a:chExt cx="1976124" cy="1976124"/>
          </a:xfrm>
        </p:grpSpPr>
        <p:sp>
          <p:nvSpPr>
            <p:cNvPr id="28" name="Rechteck 27"/>
            <p:cNvSpPr/>
            <p:nvPr/>
          </p:nvSpPr>
          <p:spPr>
            <a:xfrm>
              <a:off x="1605630" y="351578"/>
              <a:ext cx="1976124" cy="1976124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762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Rechteck 28"/>
            <p:cNvSpPr/>
            <p:nvPr/>
          </p:nvSpPr>
          <p:spPr>
            <a:xfrm>
              <a:off x="1605630" y="351578"/>
              <a:ext cx="1976124" cy="1976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0" tIns="82550" rIns="82550" bIns="825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6500" kern="1200" dirty="0" smtClean="0"/>
                <a:t> </a:t>
              </a:r>
              <a:endParaRPr lang="en-GB" sz="6500" kern="1200" dirty="0"/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8980001" y="5098892"/>
            <a:ext cx="2676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Texture-shape</a:t>
            </a:r>
            <a:r>
              <a:rPr lang="de-DE" b="1" dirty="0" smtClean="0"/>
              <a:t> </a:t>
            </a:r>
            <a:r>
              <a:rPr lang="de-DE" b="1" dirty="0" err="1" smtClean="0"/>
              <a:t>cue</a:t>
            </a:r>
            <a:r>
              <a:rPr lang="de-DE" b="1" dirty="0" smtClean="0"/>
              <a:t> </a:t>
            </a:r>
            <a:r>
              <a:rPr lang="de-DE" b="1" dirty="0" err="1" smtClean="0"/>
              <a:t>conflict</a:t>
            </a:r>
            <a:endParaRPr lang="en-GB" b="1" dirty="0"/>
          </a:p>
        </p:txBody>
      </p:sp>
      <p:cxnSp>
        <p:nvCxnSpPr>
          <p:cNvPr id="32" name="Gekrümmte Verbindung 31"/>
          <p:cNvCxnSpPr>
            <a:stCxn id="4" idx="2"/>
            <a:endCxn id="31" idx="2"/>
          </p:cNvCxnSpPr>
          <p:nvPr/>
        </p:nvCxnSpPr>
        <p:spPr>
          <a:xfrm rot="16200000" flipH="1">
            <a:off x="5885448" y="1035611"/>
            <a:ext cx="87621" cy="8777603"/>
          </a:xfrm>
          <a:prstGeom prst="curvedConnector3">
            <a:avLst>
              <a:gd name="adj1" fmla="val 1187068"/>
            </a:avLst>
          </a:prstGeom>
          <a:ln w="28575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krümmte Verbindung 32"/>
          <p:cNvCxnSpPr>
            <a:stCxn id="14" idx="2"/>
            <a:endCxn id="31" idx="2"/>
          </p:cNvCxnSpPr>
          <p:nvPr/>
        </p:nvCxnSpPr>
        <p:spPr>
          <a:xfrm rot="16200000" flipH="1">
            <a:off x="9129140" y="4279303"/>
            <a:ext cx="87621" cy="2290219"/>
          </a:xfrm>
          <a:prstGeom prst="curvedConnector3">
            <a:avLst>
              <a:gd name="adj1" fmla="val 636287"/>
            </a:avLst>
          </a:prstGeom>
          <a:ln w="28575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eck 33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68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6" name="Gruppieren 5"/>
          <p:cNvGrpSpPr/>
          <p:nvPr/>
        </p:nvGrpSpPr>
        <p:grpSpPr>
          <a:xfrm>
            <a:off x="629355" y="2737924"/>
            <a:ext cx="10933289" cy="1947444"/>
            <a:chOff x="722829" y="2471224"/>
            <a:chExt cx="10933289" cy="1947444"/>
          </a:xfrm>
        </p:grpSpPr>
        <p:grpSp>
          <p:nvGrpSpPr>
            <p:cNvPr id="5" name="Gruppieren 4"/>
            <p:cNvGrpSpPr>
              <a:grpSpLocks noChangeAspect="1"/>
            </p:cNvGrpSpPr>
            <p:nvPr/>
          </p:nvGrpSpPr>
          <p:grpSpPr>
            <a:xfrm>
              <a:off x="722829" y="2522024"/>
              <a:ext cx="8087249" cy="1809023"/>
              <a:chOff x="862529" y="3202549"/>
              <a:chExt cx="10420350" cy="2330910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1447798" y="5164127"/>
                <a:ext cx="9364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sp>
            <p:nvSpPr>
              <p:cNvPr id="11" name="Textfeld 10"/>
              <p:cNvSpPr txBox="1"/>
              <p:nvPr/>
            </p:nvSpPr>
            <p:spPr>
              <a:xfrm>
                <a:off x="3439734" y="5164127"/>
                <a:ext cx="1103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sp>
            <p:nvSpPr>
              <p:cNvPr id="12" name="Textfeld 11"/>
              <p:cNvSpPr txBox="1"/>
              <p:nvPr/>
            </p:nvSpPr>
            <p:spPr>
              <a:xfrm>
                <a:off x="5492609" y="5164127"/>
                <a:ext cx="11601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7495580" y="5164127"/>
                <a:ext cx="14350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sp>
            <p:nvSpPr>
              <p:cNvPr id="14" name="Textfeld 13"/>
              <p:cNvSpPr txBox="1"/>
              <p:nvPr/>
            </p:nvSpPr>
            <p:spPr>
              <a:xfrm>
                <a:off x="9827800" y="5164127"/>
                <a:ext cx="8943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2" name="Gruppieren 1"/>
              <p:cNvGrpSpPr/>
              <p:nvPr/>
            </p:nvGrpSpPr>
            <p:grpSpPr>
              <a:xfrm>
                <a:off x="862529" y="3202549"/>
                <a:ext cx="10420350" cy="1826652"/>
                <a:chOff x="862529" y="3202549"/>
                <a:chExt cx="10420350" cy="182665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b="15889"/>
                <a:stretch/>
              </p:blipFill>
              <p:spPr>
                <a:xfrm>
                  <a:off x="862529" y="3202549"/>
                  <a:ext cx="10420350" cy="1826652"/>
                </a:xfrm>
                <a:prstGeom prst="rect">
                  <a:avLst/>
                </a:prstGeom>
                <a:ln w="76200">
                  <a:solidFill>
                    <a:schemeClr val="accent2"/>
                  </a:solidFill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221768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1" name="Textfeld 20"/>
                <p:cNvSpPr txBox="1"/>
                <p:nvPr/>
              </p:nvSpPr>
              <p:spPr>
                <a:xfrm>
                  <a:off x="4287892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2" name="Textfeld 21"/>
                <p:cNvSpPr txBox="1"/>
                <p:nvPr/>
              </p:nvSpPr>
              <p:spPr>
                <a:xfrm>
                  <a:off x="6368988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3" name="Textfeld 22"/>
                <p:cNvSpPr txBox="1"/>
                <p:nvPr/>
              </p:nvSpPr>
              <p:spPr>
                <a:xfrm>
                  <a:off x="8468117" y="4659869"/>
                  <a:ext cx="6415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0760926" y="4681166"/>
                  <a:ext cx="333425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26" name="Gruppieren 25"/>
            <p:cNvGrpSpPr>
              <a:grpSpLocks noChangeAspect="1"/>
            </p:cNvGrpSpPr>
            <p:nvPr/>
          </p:nvGrpSpPr>
          <p:grpSpPr>
            <a:xfrm>
              <a:off x="9591920" y="2471224"/>
              <a:ext cx="1527666" cy="1527666"/>
              <a:chOff x="1605630" y="351578"/>
              <a:chExt cx="1976124" cy="1976124"/>
            </a:xfrm>
          </p:grpSpPr>
          <p:sp>
            <p:nvSpPr>
              <p:cNvPr id="28" name="Rechteck 27"/>
              <p:cNvSpPr/>
              <p:nvPr/>
            </p:nvSpPr>
            <p:spPr>
              <a:xfrm>
                <a:off x="1605630" y="351578"/>
                <a:ext cx="1976124" cy="197612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762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Rechteck 28"/>
              <p:cNvSpPr/>
              <p:nvPr/>
            </p:nvSpPr>
            <p:spPr>
              <a:xfrm>
                <a:off x="1605630" y="351578"/>
                <a:ext cx="1976124" cy="1976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6500" kern="1200" dirty="0" smtClean="0"/>
                  <a:t> </a:t>
                </a:r>
                <a:endParaRPr lang="en-GB" sz="6500" kern="1200" dirty="0"/>
              </a:p>
            </p:txBody>
          </p:sp>
        </p:grpSp>
        <p:sp>
          <p:nvSpPr>
            <p:cNvPr id="31" name="Textfeld 30"/>
            <p:cNvSpPr txBox="1"/>
            <p:nvPr/>
          </p:nvSpPr>
          <p:spPr>
            <a:xfrm>
              <a:off x="8980001" y="4049336"/>
              <a:ext cx="26761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/>
                <a:t>Texture-shape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cue</a:t>
              </a:r>
              <a:r>
                <a:rPr lang="de-DE" b="1" dirty="0" smtClean="0"/>
                <a:t> </a:t>
              </a:r>
              <a:r>
                <a:rPr lang="de-DE" b="1" dirty="0" err="1" smtClean="0"/>
                <a:t>conflict</a:t>
              </a:r>
              <a:endParaRPr lang="en-GB" b="1" dirty="0"/>
            </a:p>
          </p:txBody>
        </p:sp>
      </p:grpSp>
      <p:sp>
        <p:nvSpPr>
          <p:cNvPr id="15" name="Rechteck 14"/>
          <p:cNvSpPr/>
          <p:nvPr/>
        </p:nvSpPr>
        <p:spPr>
          <a:xfrm>
            <a:off x="9478112" y="2717590"/>
            <a:ext cx="1548000" cy="1548000"/>
          </a:xfrm>
          <a:prstGeom prst="rect">
            <a:avLst/>
          </a:prstGeom>
          <a:solidFill>
            <a:srgbClr val="FF00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HUMANS</a:t>
            </a:r>
            <a:endParaRPr lang="en-GB" sz="2000" b="1" dirty="0"/>
          </a:p>
        </p:txBody>
      </p:sp>
      <p:sp>
        <p:nvSpPr>
          <p:cNvPr id="34" name="Rechteck 33"/>
          <p:cNvSpPr/>
          <p:nvPr/>
        </p:nvSpPr>
        <p:spPr>
          <a:xfrm>
            <a:off x="7166717" y="2727757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6" name="Rechteck 35"/>
          <p:cNvSpPr/>
          <p:nvPr/>
        </p:nvSpPr>
        <p:spPr>
          <a:xfrm>
            <a:off x="5566482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HUMANS</a:t>
            </a:r>
            <a:endParaRPr lang="en-GB" sz="2000" b="1" dirty="0"/>
          </a:p>
        </p:txBody>
      </p:sp>
      <p:sp>
        <p:nvSpPr>
          <p:cNvPr id="37" name="Rechteck 36"/>
          <p:cNvSpPr/>
          <p:nvPr/>
        </p:nvSpPr>
        <p:spPr>
          <a:xfrm>
            <a:off x="3943429" y="2723940"/>
            <a:ext cx="1548000" cy="154800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HUMANS</a:t>
            </a:r>
            <a:endParaRPr lang="en-GB" sz="2000" b="1" dirty="0"/>
          </a:p>
        </p:txBody>
      </p:sp>
      <p:sp>
        <p:nvSpPr>
          <p:cNvPr id="38" name="Rechteck 37"/>
          <p:cNvSpPr/>
          <p:nvPr/>
        </p:nvSpPr>
        <p:spPr>
          <a:xfrm>
            <a:off x="2318885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39" name="Rechteck 38"/>
          <p:cNvSpPr/>
          <p:nvPr/>
        </p:nvSpPr>
        <p:spPr>
          <a:xfrm>
            <a:off x="705668" y="2723940"/>
            <a:ext cx="1548000" cy="1548000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BOTH</a:t>
            </a:r>
            <a:endParaRPr lang="en-GB" sz="2000" b="1" dirty="0"/>
          </a:p>
        </p:txBody>
      </p:sp>
      <p:sp>
        <p:nvSpPr>
          <p:cNvPr id="16" name="Rechteck 15"/>
          <p:cNvSpPr/>
          <p:nvPr/>
        </p:nvSpPr>
        <p:spPr>
          <a:xfrm>
            <a:off x="507776" y="5210860"/>
            <a:ext cx="1116034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0150A0"/>
                </a:solidFill>
              </a:rPr>
              <a:t>1. </a:t>
            </a:r>
            <a:r>
              <a:rPr lang="de-DE" sz="2800" b="1" dirty="0" err="1" smtClean="0">
                <a:solidFill>
                  <a:srgbClr val="0150A0"/>
                </a:solidFill>
              </a:rPr>
              <a:t>Result</a:t>
            </a:r>
            <a:r>
              <a:rPr lang="de-DE" sz="2800" b="1" dirty="0" smtClean="0">
                <a:solidFill>
                  <a:srgbClr val="0150A0"/>
                </a:solidFill>
              </a:rPr>
              <a:t>: </a:t>
            </a:r>
            <a:r>
              <a:rPr lang="de-DE" sz="2800" dirty="0"/>
              <a:t>The </a:t>
            </a:r>
            <a:r>
              <a:rPr lang="de-DE" sz="2800" dirty="0" smtClean="0"/>
              <a:t>CNNs </a:t>
            </a:r>
            <a:r>
              <a:rPr lang="de-DE" sz="2800" dirty="0" err="1" smtClean="0"/>
              <a:t>used</a:t>
            </a:r>
            <a:r>
              <a:rPr lang="de-DE" sz="2800" dirty="0" smtClean="0"/>
              <a:t> </a:t>
            </a:r>
            <a:r>
              <a:rPr lang="de-DE" sz="2800" b="1" dirty="0" err="1" smtClean="0"/>
              <a:t>textures</a:t>
            </a:r>
            <a:r>
              <a:rPr lang="de-DE" sz="2800" dirty="0" smtClean="0"/>
              <a:t> </a:t>
            </a:r>
            <a:r>
              <a:rPr lang="de-DE" sz="2800" dirty="0" err="1" smtClean="0"/>
              <a:t>for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classification</a:t>
            </a:r>
            <a:r>
              <a:rPr lang="de-DE" sz="2800" dirty="0" smtClean="0"/>
              <a:t> </a:t>
            </a:r>
            <a:r>
              <a:rPr lang="de-DE" sz="2800" dirty="0" err="1" smtClean="0"/>
              <a:t>task</a:t>
            </a:r>
            <a:r>
              <a:rPr lang="de-DE" sz="2800" dirty="0" smtClean="0"/>
              <a:t>.</a:t>
            </a:r>
          </a:p>
          <a:p>
            <a:r>
              <a:rPr lang="de-DE" sz="2800" dirty="0" err="1" smtClean="0"/>
              <a:t>They</a:t>
            </a:r>
            <a:r>
              <a:rPr lang="de-DE" sz="2800" dirty="0" smtClean="0"/>
              <a:t> </a:t>
            </a:r>
            <a:r>
              <a:rPr lang="de-DE" sz="2800" dirty="0" err="1" smtClean="0"/>
              <a:t>have</a:t>
            </a:r>
            <a:r>
              <a:rPr lang="de-DE" sz="2800" dirty="0" smtClean="0"/>
              <a:t> </a:t>
            </a:r>
            <a:r>
              <a:rPr lang="de-DE" sz="2800" dirty="0" err="1" smtClean="0"/>
              <a:t>problems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shift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</a:t>
            </a:r>
            <a:r>
              <a:rPr lang="de-DE" sz="2800" dirty="0" err="1" smtClean="0"/>
              <a:t>images</a:t>
            </a:r>
            <a:r>
              <a:rPr lang="de-DE" sz="2800" dirty="0" smtClean="0"/>
              <a:t> (</a:t>
            </a:r>
            <a:r>
              <a:rPr lang="de-DE" sz="2800" dirty="0" err="1" smtClean="0"/>
              <a:t>training</a:t>
            </a:r>
            <a:r>
              <a:rPr lang="de-DE" sz="2800" dirty="0" smtClean="0"/>
              <a:t> </a:t>
            </a:r>
            <a:r>
              <a:rPr lang="de-DE" sz="2800" dirty="0" err="1" smtClean="0"/>
              <a:t>data</a:t>
            </a:r>
            <a:r>
              <a:rPr lang="de-DE" sz="2800" dirty="0" smtClean="0"/>
              <a:t>)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sketches</a:t>
            </a:r>
            <a:endParaRPr lang="en-GB" sz="2800" dirty="0"/>
          </a:p>
        </p:txBody>
      </p:sp>
      <p:sp>
        <p:nvSpPr>
          <p:cNvPr id="30" name="Rechteck 2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11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endParaRPr lang="de-DE" sz="2400" dirty="0" smtClean="0"/>
          </a:p>
          <a:p>
            <a:pPr marL="514350" indent="-514350">
              <a:buFont typeface="+mj-lt"/>
              <a:buAutoNum type="arabicPeriod"/>
            </a:pP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 </a:t>
            </a:r>
            <a:r>
              <a:rPr lang="en-GB" dirty="0" smtClean="0">
                <a:sym typeface="Wingdings" panose="05000000000000000000" pitchFamily="2" charset="2"/>
              </a:rPr>
              <a:t> RESULT 1</a:t>
            </a:r>
            <a:endParaRPr lang="en-GB" dirty="0"/>
          </a:p>
          <a:p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267219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set-up</a:t>
            </a:r>
            <a:br>
              <a:rPr lang="en-GB" dirty="0" smtClean="0"/>
            </a:br>
            <a:r>
              <a:rPr lang="en-GB" b="0" dirty="0" smtClean="0"/>
              <a:t>ImageNet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046" y="1364933"/>
            <a:ext cx="6414880" cy="4736609"/>
          </a:xfrm>
          <a:prstGeom prst="rect">
            <a:avLst/>
          </a:prstGeom>
        </p:spPr>
      </p:pic>
      <p:sp>
        <p:nvSpPr>
          <p:cNvPr id="7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WordNet</a:t>
            </a:r>
            <a:r>
              <a:rPr lang="de-DE" sz="2400" dirty="0" smtClean="0"/>
              <a:t> </a:t>
            </a:r>
            <a:r>
              <a:rPr lang="de-DE" sz="2400" dirty="0" err="1" smtClean="0"/>
              <a:t>hierarchy</a:t>
            </a:r>
            <a:endParaRPr lang="de-DE" sz="2400" dirty="0" smtClean="0"/>
          </a:p>
          <a:p>
            <a:r>
              <a:rPr lang="de-DE" sz="2400" dirty="0" smtClean="0"/>
              <a:t>100.000 </a:t>
            </a:r>
            <a:r>
              <a:rPr lang="de-DE" sz="2400" b="1" dirty="0" err="1" smtClean="0">
                <a:solidFill>
                  <a:srgbClr val="0150A0"/>
                </a:solidFill>
              </a:rPr>
              <a:t>synsets</a:t>
            </a:r>
            <a:endParaRPr lang="de-DE" sz="2400" b="1" dirty="0" smtClean="0">
              <a:solidFill>
                <a:srgbClr val="0150A0"/>
              </a:solidFill>
            </a:endParaRPr>
          </a:p>
          <a:p>
            <a:r>
              <a:rPr lang="de-DE" sz="2400" dirty="0" smtClean="0"/>
              <a:t>Average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500 </a:t>
            </a:r>
            <a:r>
              <a:rPr lang="de-DE" sz="2400" dirty="0" err="1" smtClean="0"/>
              <a:t>images</a:t>
            </a:r>
            <a:r>
              <a:rPr lang="de-DE" sz="2400" dirty="0" smtClean="0"/>
              <a:t> / </a:t>
            </a:r>
            <a:r>
              <a:rPr lang="de-DE" sz="2400" dirty="0" err="1" smtClean="0"/>
              <a:t>node</a:t>
            </a: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631176" y="6101542"/>
            <a:ext cx="236475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smtClean="0">
                <a:solidFill>
                  <a:srgbClr val="FF0000"/>
                </a:solidFill>
              </a:rPr>
              <a:t>(2020; http</a:t>
            </a:r>
            <a:r>
              <a:rPr lang="en-GB" sz="900" dirty="0">
                <a:solidFill>
                  <a:srgbClr val="FF0000"/>
                </a:solidFill>
              </a:rPr>
              <a:t>://</a:t>
            </a:r>
            <a:r>
              <a:rPr lang="en-GB" sz="900" dirty="0" smtClean="0">
                <a:solidFill>
                  <a:srgbClr val="FF0000"/>
                </a:solidFill>
              </a:rPr>
              <a:t>www.image-net.org; snapshot)</a:t>
            </a:r>
            <a:endParaRPr lang="en-GB" sz="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5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Idea</a:t>
            </a:r>
            <a:r>
              <a:rPr lang="de-DE" sz="2400" dirty="0" smtClean="0"/>
              <a:t>: </a:t>
            </a:r>
            <a:r>
              <a:rPr lang="de-DE" sz="2400" b="1" dirty="0" smtClean="0"/>
              <a:t>SIN – </a:t>
            </a:r>
            <a:r>
              <a:rPr lang="de-DE" sz="2400" b="1" dirty="0" err="1" smtClean="0"/>
              <a:t>Stylized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ImageNet</a:t>
            </a:r>
            <a:endParaRPr lang="de-DE" sz="2400" dirty="0" smtClean="0"/>
          </a:p>
          <a:p>
            <a:pPr marL="0" indent="0">
              <a:buNone/>
            </a:pPr>
            <a:r>
              <a:rPr lang="de-DE" sz="2400" b="1" dirty="0" smtClean="0"/>
              <a:t>- </a:t>
            </a:r>
            <a:r>
              <a:rPr lang="de-DE" sz="2400" b="1" dirty="0" err="1" smtClean="0"/>
              <a:t>Replace</a:t>
            </a:r>
            <a:r>
              <a:rPr lang="de-DE" sz="2400" b="1" dirty="0" smtClean="0"/>
              <a:t> original </a:t>
            </a:r>
            <a:r>
              <a:rPr lang="de-DE" sz="2400" b="1" dirty="0" err="1" smtClean="0"/>
              <a:t>texture</a:t>
            </a:r>
            <a:r>
              <a:rPr lang="de-DE" sz="2400" b="1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a </a:t>
            </a:r>
            <a:r>
              <a:rPr lang="de-DE" sz="2400" dirty="0" err="1" smtClean="0"/>
              <a:t>randomly</a:t>
            </a:r>
            <a:r>
              <a:rPr lang="de-DE" sz="2400" dirty="0" smtClean="0"/>
              <a:t> </a:t>
            </a:r>
            <a:r>
              <a:rPr lang="de-DE" sz="2400" dirty="0" err="1" smtClean="0"/>
              <a:t>selected</a:t>
            </a:r>
            <a:r>
              <a:rPr lang="de-DE" sz="2400" dirty="0" smtClean="0"/>
              <a:t> </a:t>
            </a:r>
            <a:r>
              <a:rPr lang="de-DE" sz="2400" dirty="0" err="1" smtClean="0"/>
              <a:t>painting</a:t>
            </a:r>
            <a:r>
              <a:rPr lang="de-DE" sz="2400" dirty="0" smtClean="0"/>
              <a:t> </a:t>
            </a:r>
            <a:br>
              <a:rPr lang="de-DE" sz="2400" dirty="0" smtClean="0"/>
            </a:br>
            <a:r>
              <a:rPr lang="de-DE" sz="1800" dirty="0" smtClean="0"/>
              <a:t>(</a:t>
            </a:r>
            <a:r>
              <a:rPr lang="de-DE" sz="1800" dirty="0" err="1" smtClean="0"/>
              <a:t>through</a:t>
            </a:r>
            <a:r>
              <a:rPr lang="de-DE" sz="1800" dirty="0" smtClean="0"/>
              <a:t> </a:t>
            </a:r>
            <a:r>
              <a:rPr lang="de-DE" sz="1800" dirty="0" err="1" smtClean="0"/>
              <a:t>AdaIN</a:t>
            </a:r>
            <a:r>
              <a:rPr lang="de-DE" sz="1800" dirty="0" smtClean="0"/>
              <a:t> style </a:t>
            </a:r>
            <a:r>
              <a:rPr lang="de-DE" sz="1800" dirty="0" err="1" smtClean="0"/>
              <a:t>transfer</a:t>
            </a:r>
            <a:r>
              <a:rPr lang="de-DE" sz="1800" dirty="0" smtClean="0"/>
              <a:t> – Huang &amp; </a:t>
            </a:r>
            <a:r>
              <a:rPr lang="de-DE" sz="1800" dirty="0" err="1" smtClean="0"/>
              <a:t>Belongie</a:t>
            </a:r>
            <a:r>
              <a:rPr lang="de-DE" sz="1800" dirty="0" smtClean="0"/>
              <a:t>, 2017) </a:t>
            </a:r>
            <a:br>
              <a:rPr lang="de-DE" sz="1800" dirty="0" smtClean="0"/>
            </a:br>
            <a:r>
              <a:rPr lang="de-DE" sz="1800" dirty="0" smtClean="0"/>
              <a:t>(</a:t>
            </a:r>
            <a:r>
              <a:rPr lang="de-DE" sz="1800" dirty="0" err="1" smtClean="0"/>
              <a:t>Kaggle‘s</a:t>
            </a:r>
            <a:r>
              <a:rPr lang="de-DE" sz="1800" dirty="0" smtClean="0"/>
              <a:t> “</a:t>
            </a:r>
            <a:r>
              <a:rPr lang="de-DE" sz="1800" dirty="0" err="1" smtClean="0"/>
              <a:t>Painter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Numbers“ </a:t>
            </a:r>
            <a:r>
              <a:rPr lang="de-DE" sz="1800" dirty="0" err="1" smtClean="0"/>
              <a:t>data</a:t>
            </a:r>
            <a:r>
              <a:rPr lang="de-DE" sz="1800" dirty="0" smtClean="0"/>
              <a:t> </a:t>
            </a:r>
            <a:r>
              <a:rPr lang="de-DE" sz="1800" dirty="0" err="1" smtClean="0"/>
              <a:t>set</a:t>
            </a:r>
            <a:r>
              <a:rPr lang="de-DE" sz="1800" dirty="0" smtClean="0"/>
              <a:t>, 79.434 </a:t>
            </a:r>
            <a:r>
              <a:rPr lang="de-DE" sz="1800" dirty="0" err="1" smtClean="0"/>
              <a:t>paintings</a:t>
            </a:r>
            <a:r>
              <a:rPr lang="de-DE" sz="18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227" y="3050478"/>
            <a:ext cx="8378646" cy="33420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812" y="3570263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7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2914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2012 - Alex </a:t>
            </a:r>
            <a:r>
              <a:rPr lang="en-GB" sz="1400" dirty="0" err="1"/>
              <a:t>Krizhevsky</a:t>
            </a:r>
            <a:r>
              <a:rPr lang="en-GB" sz="1400" dirty="0"/>
              <a:t> et al</a:t>
            </a:r>
            <a:r>
              <a:rPr lang="en-GB" sz="1400" dirty="0" smtClean="0"/>
              <a:t>. - </a:t>
            </a:r>
            <a:r>
              <a:rPr lang="en-GB" sz="1400" b="1" dirty="0" err="1" smtClean="0"/>
              <a:t>AlexNet</a:t>
            </a:r>
            <a:endParaRPr lang="en-GB" sz="1400" b="1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83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25" y="1301986"/>
            <a:ext cx="6905625" cy="1524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785" y="1487487"/>
            <a:ext cx="4168416" cy="491331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525" y="3944143"/>
            <a:ext cx="11344275" cy="221110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 rot="20926925">
            <a:off x="3867743" y="1996266"/>
            <a:ext cx="56438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TODO: Figure 6, 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Table 1 and 2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Texture-shape Cue Conflict: human (shape), CNN (texture)</a:t>
            </a:r>
            <a:br>
              <a:rPr lang="en-GB" dirty="0" smtClean="0">
                <a:solidFill>
                  <a:srgbClr val="FF0000"/>
                </a:solidFill>
              </a:rPr>
            </a:br>
            <a:r>
              <a:rPr lang="en-GB" dirty="0" smtClean="0">
                <a:solidFill>
                  <a:srgbClr val="FF0000"/>
                </a:solidFill>
              </a:rPr>
              <a:t>(substantial fraction of difficulties = “hard problem”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366128" y="5672287"/>
            <a:ext cx="5644772" cy="309413"/>
          </a:xfrm>
          <a:prstGeom prst="rect">
            <a:avLst/>
          </a:prstGeom>
          <a:solidFill>
            <a:srgbClr val="70AD47">
              <a:alpha val="50196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15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endParaRPr lang="de-DE" sz="2400" dirty="0" smtClean="0"/>
          </a:p>
          <a:p>
            <a:pPr marL="514350" indent="-514350">
              <a:buFont typeface="+mj-lt"/>
              <a:buAutoNum type="arabicPeriod"/>
            </a:pP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</a:t>
            </a:r>
            <a:r>
              <a:rPr lang="en-GB" dirty="0" smtClean="0"/>
              <a:t>evaluation</a:t>
            </a:r>
            <a:r>
              <a:rPr lang="de-DE" dirty="0"/>
              <a:t> </a:t>
            </a:r>
            <a:r>
              <a:rPr lang="de-DE" dirty="0" smtClean="0">
                <a:sym typeface="Wingdings" panose="05000000000000000000" pitchFamily="2" charset="2"/>
              </a:rPr>
              <a:t> RESULT 1</a:t>
            </a:r>
            <a:endParaRPr lang="en-GB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24726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objects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easier</a:t>
            </a:r>
            <a:r>
              <a:rPr lang="de-DE" sz="2400" dirty="0" smtClean="0"/>
              <a:t> (but </a:t>
            </a:r>
            <a:r>
              <a:rPr lang="de-DE" sz="2400" dirty="0" err="1" smtClean="0"/>
              <a:t>less</a:t>
            </a:r>
            <a:r>
              <a:rPr lang="de-DE" sz="2400" dirty="0" smtClean="0"/>
              <a:t> robust)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them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 – </a:t>
            </a:r>
            <a:r>
              <a:rPr lang="de-DE" sz="2400" dirty="0" err="1" smtClean="0"/>
              <a:t>thus</a:t>
            </a:r>
            <a:r>
              <a:rPr lang="de-DE" sz="2400" dirty="0" smtClean="0"/>
              <a:t>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endParaRPr lang="de-DE" sz="18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CNNs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induced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training</a:t>
            </a:r>
            <a:r>
              <a:rPr lang="de-DE" sz="2400" dirty="0" smtClean="0"/>
              <a:t> </a:t>
            </a:r>
            <a:r>
              <a:rPr lang="de-DE" sz="2400" dirty="0" err="1" smtClean="0"/>
              <a:t>setup</a:t>
            </a:r>
            <a:r>
              <a:rPr lang="de-DE" sz="2400" dirty="0" smtClean="0"/>
              <a:t> (</a:t>
            </a:r>
            <a:r>
              <a:rPr lang="de-DE" sz="2400" dirty="0" err="1" smtClean="0"/>
              <a:t>data</a:t>
            </a:r>
            <a:r>
              <a:rPr lang="de-DE" sz="2400" dirty="0" smtClean="0"/>
              <a:t>)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thus</a:t>
            </a:r>
            <a:r>
              <a:rPr lang="de-DE" sz="2400" dirty="0" smtClean="0"/>
              <a:t> </a:t>
            </a:r>
            <a:r>
              <a:rPr lang="de-DE" sz="2400" dirty="0" err="1" smtClean="0"/>
              <a:t>can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cured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changed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towards</a:t>
            </a:r>
            <a:r>
              <a:rPr lang="de-DE" sz="2400" dirty="0" smtClean="0"/>
              <a:t> a </a:t>
            </a:r>
            <a:r>
              <a:rPr lang="de-DE" sz="2400" b="1" dirty="0" err="1" smtClean="0"/>
              <a:t>shape</a:t>
            </a:r>
            <a:r>
              <a:rPr lang="de-DE" sz="2400" b="1" dirty="0" smtClean="0"/>
              <a:t>-bias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CNNs </a:t>
            </a:r>
            <a:r>
              <a:rPr lang="de-DE" sz="2400" dirty="0" err="1" smtClean="0"/>
              <a:t>trained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a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more</a:t>
            </a:r>
            <a:endParaRPr lang="de-DE" sz="24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robust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distortion</a:t>
            </a:r>
            <a:endParaRPr lang="de-DE" sz="20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Performant (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respect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classification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recognition</a:t>
            </a:r>
            <a:r>
              <a:rPr lang="de-DE" sz="20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5 Experimental evaluation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RESULT </a:t>
            </a:r>
            <a:r>
              <a:rPr lang="de-DE" dirty="0" smtClean="0">
                <a:sym typeface="Wingdings" panose="05000000000000000000" pitchFamily="2" charset="2"/>
              </a:rPr>
              <a:t>1, 2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3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36189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objects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easier</a:t>
            </a:r>
            <a:r>
              <a:rPr lang="de-DE" sz="2400" dirty="0" smtClean="0"/>
              <a:t> (but </a:t>
            </a:r>
            <a:r>
              <a:rPr lang="de-DE" sz="2400" dirty="0" err="1" smtClean="0"/>
              <a:t>less</a:t>
            </a:r>
            <a:r>
              <a:rPr lang="de-DE" sz="2400" dirty="0" smtClean="0"/>
              <a:t> robust)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them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 – </a:t>
            </a:r>
            <a:r>
              <a:rPr lang="de-DE" sz="2400" dirty="0" err="1" smtClean="0"/>
              <a:t>thus</a:t>
            </a:r>
            <a:r>
              <a:rPr lang="de-DE" sz="2400" dirty="0" smtClean="0"/>
              <a:t>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endParaRPr lang="de-DE" sz="18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CNNs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induced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training</a:t>
            </a:r>
            <a:r>
              <a:rPr lang="de-DE" sz="2400" dirty="0" smtClean="0"/>
              <a:t> </a:t>
            </a:r>
            <a:r>
              <a:rPr lang="de-DE" sz="2400" dirty="0" err="1" smtClean="0"/>
              <a:t>setup</a:t>
            </a:r>
            <a:r>
              <a:rPr lang="de-DE" sz="2400" dirty="0" smtClean="0"/>
              <a:t> (</a:t>
            </a:r>
            <a:r>
              <a:rPr lang="de-DE" sz="2400" dirty="0" err="1" smtClean="0"/>
              <a:t>data</a:t>
            </a:r>
            <a:r>
              <a:rPr lang="de-DE" sz="2400" dirty="0" smtClean="0"/>
              <a:t>)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thus</a:t>
            </a:r>
            <a:r>
              <a:rPr lang="de-DE" sz="2400" dirty="0" smtClean="0"/>
              <a:t> </a:t>
            </a:r>
            <a:r>
              <a:rPr lang="de-DE" sz="2400" dirty="0" err="1" smtClean="0"/>
              <a:t>can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cured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changed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towards</a:t>
            </a:r>
            <a:r>
              <a:rPr lang="de-DE" sz="2400" dirty="0" smtClean="0"/>
              <a:t> a </a:t>
            </a:r>
            <a:r>
              <a:rPr lang="de-DE" sz="2400" b="1" dirty="0" err="1" smtClean="0"/>
              <a:t>shape</a:t>
            </a:r>
            <a:r>
              <a:rPr lang="de-DE" sz="2400" b="1" dirty="0" smtClean="0"/>
              <a:t>-bias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CNNs </a:t>
            </a:r>
            <a:r>
              <a:rPr lang="de-DE" sz="2400" dirty="0" err="1" smtClean="0"/>
              <a:t>trained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a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more</a:t>
            </a:r>
            <a:endParaRPr lang="de-DE" sz="24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robust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distortion</a:t>
            </a:r>
            <a:endParaRPr lang="de-DE" sz="20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Performant (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respect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classification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recognition</a:t>
            </a:r>
            <a:r>
              <a:rPr lang="de-DE" sz="20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9258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60"/>
            <a:ext cx="12192000" cy="423528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6" name="Textfeld 5"/>
          <p:cNvSpPr txBox="1"/>
          <p:nvPr/>
        </p:nvSpPr>
        <p:spPr>
          <a:xfrm rot="20582952">
            <a:off x="5009600" y="3487807"/>
            <a:ext cx="1555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smtClean="0">
                <a:solidFill>
                  <a:srgbClr val="FF0000"/>
                </a:solidFill>
              </a:rPr>
              <a:t>TODO </a:t>
            </a:r>
          </a:p>
        </p:txBody>
      </p:sp>
      <p:sp>
        <p:nvSpPr>
          <p:cNvPr id="8" name="Rechteck 7"/>
          <p:cNvSpPr/>
          <p:nvPr/>
        </p:nvSpPr>
        <p:spPr>
          <a:xfrm rot="16200000">
            <a:off x="4480746" y="3706046"/>
            <a:ext cx="1371600" cy="1071508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15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err="1" smtClean="0">
                <a:solidFill>
                  <a:srgbClr val="0150A0"/>
                </a:solidFill>
              </a:rPr>
              <a:t>Thank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err="1" smtClean="0">
                <a:solidFill>
                  <a:srgbClr val="0150A0"/>
                </a:solidFill>
              </a:rPr>
              <a:t>for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attention</a:t>
            </a:r>
            <a:r>
              <a:rPr lang="de-DE" sz="5400" dirty="0" smtClean="0">
                <a:solidFill>
                  <a:srgbClr val="0150A0"/>
                </a:solidFill>
              </a:rPr>
              <a:t>!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09362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Appendix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smtClean="0">
                <a:solidFill>
                  <a:srgbClr val="0150A0"/>
                </a:solidFill>
              </a:rPr>
              <a:t>Other </a:t>
            </a:r>
            <a:r>
              <a:rPr lang="de-DE" sz="5400" dirty="0" err="1" smtClean="0">
                <a:solidFill>
                  <a:srgbClr val="0150A0"/>
                </a:solidFill>
              </a:rPr>
              <a:t>slides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10734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7475"/>
            <a:ext cx="12192000" cy="48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187"/>
            <a:ext cx="12192000" cy="553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358061"/>
              </p:ext>
            </p:extLst>
          </p:nvPr>
        </p:nvGraphicFramePr>
        <p:xfrm>
          <a:off x="247994" y="1443701"/>
          <a:ext cx="11680768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object parts in high-level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CNN features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bias (shape over colour)</a:t>
                      </a:r>
                      <a:b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by Hosseini et al. 2018)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is most important cue for humans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for human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computational morel of human shape perception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39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072067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2914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2012 - Alex </a:t>
            </a:r>
            <a:r>
              <a:rPr lang="en-GB" sz="1400" dirty="0" err="1"/>
              <a:t>Krizhevsky</a:t>
            </a:r>
            <a:r>
              <a:rPr lang="en-GB" sz="1400" dirty="0"/>
              <a:t> et al</a:t>
            </a:r>
            <a:r>
              <a:rPr lang="en-GB" sz="1400" dirty="0" smtClean="0"/>
              <a:t>. - </a:t>
            </a:r>
            <a:r>
              <a:rPr lang="en-GB" sz="1400" b="1" dirty="0" err="1" smtClean="0"/>
              <a:t>AlexNet</a:t>
            </a:r>
            <a:endParaRPr lang="en-GB" sz="1400" b="1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8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809406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752903"/>
              </p:ext>
            </p:extLst>
          </p:nvPr>
        </p:nvGraphicFramePr>
        <p:xfrm>
          <a:off x="247994" y="1443701"/>
          <a:ext cx="11680768" cy="557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with linear classifier on top of texture representation (Gram matrix)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when global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shape is destroyed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 texture cues are missing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with varying object size w.r.t. context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and dynamic texture synthesis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varying object dimensions (colour)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varying resolution … 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… 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constrained receptive field size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 match texture appearance for humans</a:t>
                      </a: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-152400" y="4451159"/>
            <a:ext cx="5940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70AD47"/>
                </a:solidFill>
              </a:rPr>
              <a:t>Performance</a:t>
            </a:r>
            <a:r>
              <a:rPr lang="en-GB" dirty="0" smtClean="0"/>
              <a:t>: texture-based </a:t>
            </a:r>
            <a:r>
              <a:rPr lang="en-GB" dirty="0"/>
              <a:t>generative modelling approaches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218871" y="5338090"/>
            <a:ext cx="2852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Performance</a:t>
            </a:r>
            <a:r>
              <a:rPr lang="en-GB" dirty="0" smtClean="0"/>
              <a:t>: shape transfer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00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/>
              <a:t> </a:t>
            </a:r>
            <a:r>
              <a:rPr lang="de-DE" dirty="0" smtClean="0"/>
              <a:t>– 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(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CNNs </a:t>
            </a:r>
            <a:r>
              <a:rPr lang="de-DE" sz="2000" dirty="0" err="1" smtClean="0"/>
              <a:t>drops</a:t>
            </a:r>
            <a:r>
              <a:rPr lang="de-DE" sz="2000" dirty="0" smtClean="0"/>
              <a:t> but not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human, </a:t>
            </a:r>
            <a:r>
              <a:rPr lang="de-DE" sz="2000" dirty="0" err="1" smtClean="0"/>
              <a:t>this</a:t>
            </a:r>
            <a:r>
              <a:rPr lang="de-DE" sz="2000" dirty="0" smtClean="0"/>
              <a:t> </a:t>
            </a:r>
            <a:r>
              <a:rPr lang="de-DE" sz="2000" u="sng" dirty="0" err="1" smtClean="0"/>
              <a:t>could</a:t>
            </a:r>
            <a:r>
              <a:rPr lang="de-DE" sz="2000" dirty="0" smtClean="0"/>
              <a:t> 	</a:t>
            </a:r>
            <a:r>
              <a:rPr lang="de-DE" sz="2000" dirty="0" err="1" smtClean="0"/>
              <a:t>indicate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classify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a different </a:t>
            </a:r>
            <a:r>
              <a:rPr lang="de-DE" sz="2000" dirty="0" err="1" smtClean="0"/>
              <a:t>approach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/>
              <a:t>	</a:t>
            </a:r>
            <a:r>
              <a:rPr lang="de-DE" sz="2000" dirty="0" err="1" smtClean="0"/>
              <a:t>Quantify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&amp;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in human &amp; CNN)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sz="2000" dirty="0" smtClean="0"/>
              <a:t>	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texture-cure</a:t>
            </a:r>
            <a:r>
              <a:rPr lang="de-DE" dirty="0" smtClean="0"/>
              <a:t> </a:t>
            </a:r>
            <a:r>
              <a:rPr lang="de-DE" dirty="0" err="1" smtClean="0"/>
              <a:t>conflics</a:t>
            </a:r>
            <a:endParaRPr lang="de-DE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48" y="1306450"/>
            <a:ext cx="2310532" cy="23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0" y="5447784"/>
            <a:ext cx="8505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TODO: Figure 1, 2, 4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Both good: natural, greyscale, texture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CNN bad: silhouette, edges (= “object shape”) </a:t>
            </a:r>
            <a:r>
              <a:rPr lang="en-GB" dirty="0" smtClean="0">
                <a:solidFill>
                  <a:srgbClr val="FF0000"/>
                </a:solidFill>
                <a:sym typeface="Wingdings" panose="05000000000000000000" pitchFamily="2" charset="2"/>
              </a:rPr>
              <a:t> CNNS difficulties from natural to sketch</a:t>
            </a: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4379404"/>
            <a:ext cx="3282235" cy="199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52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5276" y="2931858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63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1995 </a:t>
            </a:r>
            <a:r>
              <a:rPr lang="de-DE" sz="1400" dirty="0" err="1" smtClean="0"/>
              <a:t>by</a:t>
            </a:r>
            <a:r>
              <a:rPr lang="de-DE" sz="1400" dirty="0" smtClean="0"/>
              <a:t> Yann </a:t>
            </a:r>
            <a:r>
              <a:rPr lang="de-DE" sz="1400" dirty="0" err="1" smtClean="0"/>
              <a:t>LeCun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Yoshua</a:t>
            </a:r>
            <a:r>
              <a:rPr lang="de-DE" sz="1400" dirty="0" smtClean="0"/>
              <a:t> </a:t>
            </a:r>
            <a:r>
              <a:rPr lang="de-DE" sz="1400" dirty="0" err="1" smtClean="0"/>
              <a:t>Bengio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03141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751" y="1409674"/>
            <a:ext cx="3199661" cy="4912954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7" name="Rechteck 16"/>
          <p:cNvSpPr/>
          <p:nvPr/>
        </p:nvSpPr>
        <p:spPr>
          <a:xfrm>
            <a:off x="6619875" y="6322628"/>
            <a:ext cx="4120537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https://i.pinimg.com/564x/8e/34/f5/8e34f51699073da82c11d9995699498f.jpg)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0" y="1399015"/>
            <a:ext cx="3938890" cy="4923613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9" name="Rechteck 18"/>
          <p:cNvSpPr/>
          <p:nvPr/>
        </p:nvSpPr>
        <p:spPr>
          <a:xfrm>
            <a:off x="952501" y="6322628"/>
            <a:ext cx="4127500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https://i.pinimg.com/564x/f5/bb/b4/f5bbb46820d7d3b9f41753f24db74516.jpg)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</a:t>
            </a:r>
            <a:r>
              <a:rPr lang="en-GB" sz="900" i="1" dirty="0">
                <a:solidFill>
                  <a:srgbClr val="FF0000"/>
                </a:solidFill>
              </a:rPr>
              <a:t>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4138" y="6374390"/>
            <a:ext cx="3403600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https://i.pinimg.com/564x/84/e1</a:t>
            </a:r>
            <a:r>
              <a:rPr lang="en-GB" sz="900" i="1" dirty="0" smtClean="0">
                <a:solidFill>
                  <a:srgbClr val="FF0000"/>
                </a:solidFill>
              </a:rPr>
              <a:t>/</a:t>
            </a:r>
            <a:br>
              <a:rPr lang="en-GB" sz="900" i="1" dirty="0" smtClean="0">
                <a:solidFill>
                  <a:srgbClr val="FF0000"/>
                </a:solidFill>
              </a:rPr>
            </a:br>
            <a:r>
              <a:rPr lang="en-GB" sz="900" i="1" dirty="0" smtClean="0">
                <a:solidFill>
                  <a:srgbClr val="FF0000"/>
                </a:solidFill>
              </a:rPr>
              <a:t>24/84e1240ca1d519a479310f24cc6a41e7.jpg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8296908" y="6413005"/>
            <a:ext cx="3591959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https://p4.wallpaperbetter.com/wallpaper/606/752/970/animals-reptiles-gecko-camouflage-wallpaper-preview.jpg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>
          <a:xfrm>
            <a:off x="314138" y="4022538"/>
            <a:ext cx="11574729" cy="2387600"/>
            <a:chOff x="314138" y="4022538"/>
            <a:chExt cx="11574729" cy="2387600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138" y="4022538"/>
              <a:ext cx="3403600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7601" y="4022538"/>
              <a:ext cx="3591266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434" y="4025192"/>
              <a:ext cx="4239904" cy="2384946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15" name="Rechteck 14"/>
          <p:cNvSpPr/>
          <p:nvPr/>
        </p:nvSpPr>
        <p:spPr>
          <a:xfrm>
            <a:off x="3884308" y="6374390"/>
            <a:ext cx="4246030" cy="29751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https://static.nationalgeographic.de/files/styles/image_3200/public/chameleons-color-emotion-nationalgeographic_2298709.jpg?w=1024&amp;h=576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</a:t>
            </a:r>
            <a:r>
              <a:rPr lang="en-GB" sz="900" i="1" dirty="0">
                <a:solidFill>
                  <a:srgbClr val="FF0000"/>
                </a:solidFill>
              </a:rPr>
              <a:t>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0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/>
          <p:cNvSpPr/>
          <p:nvPr/>
        </p:nvSpPr>
        <p:spPr>
          <a:xfrm>
            <a:off x="1946068" y="53561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953202" y="3751661"/>
            <a:ext cx="629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...</a:t>
            </a:r>
            <a:r>
              <a:rPr lang="de-DE" sz="2800" dirty="0" smtClean="0"/>
              <a:t>But </a:t>
            </a:r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about</a:t>
            </a:r>
            <a:r>
              <a:rPr lang="de-DE" sz="2800" dirty="0" smtClean="0"/>
              <a:t> </a:t>
            </a:r>
            <a:r>
              <a:rPr lang="de-DE" sz="2800" dirty="0" err="1" smtClean="0"/>
              <a:t>machines</a:t>
            </a:r>
            <a:r>
              <a:rPr lang="de-DE" sz="2800" dirty="0" smtClean="0"/>
              <a:t> (</a:t>
            </a:r>
            <a:r>
              <a:rPr lang="de-DE" sz="2800" dirty="0" err="1" smtClean="0"/>
              <a:t>here</a:t>
            </a:r>
            <a:r>
              <a:rPr lang="de-DE" sz="2800" dirty="0" smtClean="0"/>
              <a:t>: CNNs)?</a:t>
            </a:r>
            <a:endParaRPr lang="en-GB" sz="2800" dirty="0"/>
          </a:p>
        </p:txBody>
      </p:sp>
      <p:sp>
        <p:nvSpPr>
          <p:cNvPr id="13" name="Rechteck 12"/>
          <p:cNvSpPr/>
          <p:nvPr/>
        </p:nvSpPr>
        <p:spPr>
          <a:xfrm>
            <a:off x="8879331" y="53561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ieren 16"/>
          <p:cNvGrpSpPr/>
          <p:nvPr/>
        </p:nvGrpSpPr>
        <p:grpSpPr>
          <a:xfrm>
            <a:off x="1852777" y="5270957"/>
            <a:ext cx="8507128" cy="584775"/>
            <a:chOff x="2005177" y="5270957"/>
            <a:chExt cx="8507128" cy="584775"/>
          </a:xfrm>
        </p:grpSpPr>
        <p:sp>
          <p:nvSpPr>
            <p:cNvPr id="12" name="Rechteck 11"/>
            <p:cNvSpPr/>
            <p:nvPr/>
          </p:nvSpPr>
          <p:spPr>
            <a:xfrm>
              <a:off x="2005177" y="5270957"/>
              <a:ext cx="13676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shape</a:t>
              </a:r>
              <a:endParaRPr lang="en-GB" sz="3200" dirty="0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8961881" y="5270957"/>
              <a:ext cx="155042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 smtClean="0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texture</a:t>
              </a:r>
              <a:endParaRPr lang="en-GB" sz="3200" dirty="0"/>
            </a:p>
          </p:txBody>
        </p:sp>
      </p:grpSp>
      <p:cxnSp>
        <p:nvCxnSpPr>
          <p:cNvPr id="24" name="Gerade Verbindung mit Pfeil 23"/>
          <p:cNvCxnSpPr>
            <a:stCxn id="5" idx="2"/>
            <a:endCxn id="16" idx="1"/>
          </p:cNvCxnSpPr>
          <p:nvPr/>
        </p:nvCxnSpPr>
        <p:spPr>
          <a:xfrm>
            <a:off x="6102430" y="4274881"/>
            <a:ext cx="270705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5" idx="2"/>
            <a:endCxn id="12" idx="3"/>
          </p:cNvCxnSpPr>
          <p:nvPr/>
        </p:nvCxnSpPr>
        <p:spPr>
          <a:xfrm flipH="1">
            <a:off x="3220459" y="4274881"/>
            <a:ext cx="288197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1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905455"/>
              </p:ext>
            </p:extLst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5675346" y="6172413"/>
            <a:ext cx="645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TODO/Note: (offer to) explain the supporting contributions verbally</a:t>
            </a:r>
          </a:p>
        </p:txBody>
      </p:sp>
    </p:spTree>
    <p:extLst>
      <p:ext uri="{BB962C8B-B14F-4D97-AF65-F5344CB8AC3E}">
        <p14:creationId xmlns:p14="http://schemas.microsoft.com/office/powerpoint/2010/main" val="300752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247994" y="1443701"/>
            <a:ext cx="1809406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894305"/>
              </p:ext>
            </p:extLst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5675346" y="6172413"/>
            <a:ext cx="645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TODO/Note: (offer to) explain the supporting contributions verbally</a:t>
            </a:r>
          </a:p>
        </p:txBody>
      </p:sp>
    </p:spTree>
    <p:extLst>
      <p:ext uri="{BB962C8B-B14F-4D97-AF65-F5344CB8AC3E}">
        <p14:creationId xmlns:p14="http://schemas.microsoft.com/office/powerpoint/2010/main" val="176129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E629BC4-73EC-46A2-8DBF-C38E6596A34E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2122</Words>
  <Application>Microsoft Office PowerPoint</Application>
  <PresentationFormat>Breitbild</PresentationFormat>
  <Paragraphs>461</Paragraphs>
  <Slides>43</Slides>
  <Notes>43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48" baseType="lpstr">
      <vt:lpstr>Arial</vt:lpstr>
      <vt:lpstr>Calibri</vt:lpstr>
      <vt:lpstr>Courier New</vt:lpstr>
      <vt:lpstr>Wingdings</vt:lpstr>
      <vt:lpstr>Office</vt:lpstr>
      <vt:lpstr>ImageNet-trained CNNs are biased towards texture; increasing shape bias improves accuracy and robustness  Robert Geirhos, Claudio Michaelis, Patricia Rubisch,  Felix A. Wichmann, Matthias Bethge, Wieland Brendel mainly University of Tübingen (&amp; IMPRIS-IS)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 for your attention!</vt:lpstr>
      <vt:lpstr>Appendix Other slides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ImageNet-trained CNNs are biased towards texture; increasing shape bias improves accuracy and robustness     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Moosmann</dc:creator>
  <cp:lastModifiedBy>Fabrice Beaumont</cp:lastModifiedBy>
  <cp:revision>275</cp:revision>
  <dcterms:created xsi:type="dcterms:W3CDTF">2018-02-22T12:48:03Z</dcterms:created>
  <dcterms:modified xsi:type="dcterms:W3CDTF">2020-09-27T21:41:06Z</dcterms:modified>
</cp:coreProperties>
</file>

<file path=docProps/thumbnail.jpeg>
</file>